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77" r:id="rId5"/>
    <p:sldId id="268" r:id="rId6"/>
    <p:sldId id="261" r:id="rId7"/>
    <p:sldId id="262" r:id="rId8"/>
    <p:sldId id="267" r:id="rId9"/>
    <p:sldId id="273" r:id="rId10"/>
    <p:sldId id="260" r:id="rId11"/>
    <p:sldId id="270" r:id="rId12"/>
    <p:sldId id="274" r:id="rId13"/>
    <p:sldId id="275" r:id="rId14"/>
    <p:sldId id="27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Corthell@BeaconCommunitiesLLC.com" TargetMode="External"/><Relationship Id="rId2" Type="http://schemas.openxmlformats.org/officeDocument/2006/relationships/hyperlink" Target="mailto:ttiffany@beaconcommunitiesllc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797" y="1143000"/>
            <a:ext cx="853440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600" b="1" dirty="0" smtClean="0"/>
              <a:t>The RAD Program</a:t>
            </a:r>
          </a:p>
          <a:p>
            <a:pPr algn="ctr"/>
            <a:r>
              <a:rPr lang="en-US" sz="2600" b="1" dirty="0" smtClean="0"/>
              <a:t>Experience with Preservation </a:t>
            </a:r>
            <a:r>
              <a:rPr lang="en-US" sz="2600" b="1" dirty="0"/>
              <a:t>U</a:t>
            </a:r>
            <a:r>
              <a:rPr lang="en-US" sz="2600" b="1" dirty="0" smtClean="0"/>
              <a:t>sing Section III</a:t>
            </a:r>
            <a:endParaRPr lang="en-US" sz="2600" dirty="0"/>
          </a:p>
          <a:p>
            <a:pPr algn="ctr"/>
            <a:endParaRPr lang="en-US" sz="2400" dirty="0" smtClean="0"/>
          </a:p>
          <a:p>
            <a:pPr algn="ctr"/>
            <a:r>
              <a:rPr lang="en-US" sz="2200" b="1" dirty="0"/>
              <a:t>CHAPA Forum</a:t>
            </a:r>
          </a:p>
          <a:p>
            <a:pPr algn="ctr"/>
            <a:r>
              <a:rPr lang="en-US" sz="2200" b="1" dirty="0" smtClean="0"/>
              <a:t>November 12, 2013</a:t>
            </a:r>
          </a:p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Thacher Tiffany, Director of Acquisitions</a:t>
            </a:r>
          </a:p>
          <a:p>
            <a:pPr algn="ctr"/>
            <a:r>
              <a:rPr lang="en-US" sz="2200" dirty="0" smtClean="0"/>
              <a:t>Mary Corthell, VP of Compliance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42395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 are the capital needs?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 are the market rents?  FMRs, rent reasonableness?</a:t>
            </a:r>
            <a:endParaRPr 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Can you provide resident services?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 is the local PHA?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 are the maturities?  Is there a Rent </a:t>
            </a:r>
            <a:r>
              <a:rPr lang="en-US" sz="2400" dirty="0" err="1" smtClean="0"/>
              <a:t>Supp</a:t>
            </a:r>
            <a:r>
              <a:rPr lang="en-US" sz="2400" dirty="0" smtClean="0"/>
              <a:t> and Sec 236 </a:t>
            </a:r>
            <a:r>
              <a:rPr lang="en-US" sz="2400" dirty="0" err="1" smtClean="0"/>
              <a:t>mis</a:t>
            </a:r>
            <a:r>
              <a:rPr lang="en-US" sz="2400" dirty="0" smtClean="0"/>
              <a:t>-match?  Is there other debt?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share of resident will be </a:t>
            </a:r>
            <a:r>
              <a:rPr lang="en-US" sz="2400" dirty="0" smtClean="0"/>
              <a:t>eligible for PBVs?  LIHTCs?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What’s the timing, can you meet the deadlines?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How do you work with uncertainty of program?</a:t>
            </a:r>
          </a:p>
          <a:p>
            <a:pPr marL="285750" indent="-285750">
              <a:buFontTx/>
              <a:buChar char="-"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97872" y="833735"/>
            <a:ext cx="7509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Issues to consider when evaluating a RAD conversion</a:t>
            </a:r>
            <a:endParaRPr lang="en-US" sz="2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2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17638"/>
            <a:ext cx="83820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Advanced Planning and Coordination with PHA </a:t>
            </a:r>
          </a:p>
          <a:p>
            <a:endParaRPr lang="en-US" sz="2400" dirty="0" smtClean="0"/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Preliminary Meetings with PHA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Interview Schedule for Income Certifications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Resident Consent to Release Information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Vital documents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 Solidify the process between Agent and PHA  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Designated Project Manager - Corporate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Initial resident meeting 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HUD explains the RAD and EV Program</a:t>
            </a:r>
          </a:p>
          <a:p>
            <a:pPr marL="742950" lvl="1" indent="-285750">
              <a:buFontTx/>
              <a:buChar char="-"/>
            </a:pPr>
            <a:r>
              <a:rPr lang="en-US" sz="2400" dirty="0" smtClean="0"/>
              <a:t>PHA is introduced to residents</a:t>
            </a:r>
          </a:p>
          <a:p>
            <a:pPr lvl="1"/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Implementation of RAD Conversion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530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Process started shortly after initial resident meeting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circulated PIH paperwork to all households </a:t>
            </a:r>
          </a:p>
          <a:p>
            <a:pPr>
              <a:buFontTx/>
              <a:buChar char="-"/>
            </a:pPr>
            <a:r>
              <a:rPr lang="en-US" sz="2400" dirty="0" smtClean="0"/>
              <a:t>Worked with PIH to arrange HQS Inspections</a:t>
            </a:r>
          </a:p>
          <a:p>
            <a:pPr>
              <a:buFontTx/>
              <a:buChar char="-"/>
            </a:pPr>
            <a:r>
              <a:rPr lang="en-US" sz="2400" dirty="0" smtClean="0"/>
              <a:t>All residents returned PIH paperwork to management to review for completion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delivered completed paperwork to PHA for processing.</a:t>
            </a:r>
          </a:p>
          <a:p>
            <a:pPr>
              <a:buFontTx/>
              <a:buChar char="-"/>
            </a:pPr>
            <a:r>
              <a:rPr lang="en-US" sz="2400" dirty="0" smtClean="0"/>
              <a:t>Tracking sheet – PHA and Management</a:t>
            </a:r>
          </a:p>
          <a:p>
            <a:pPr>
              <a:buFontTx/>
              <a:buChar char="-"/>
            </a:pPr>
            <a:r>
              <a:rPr lang="en-US" sz="2400" dirty="0" smtClean="0"/>
              <a:t>Constant communication with PHA – weekly meetings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Implementation of RAD Conversion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7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Update TSP to include PBV program</a:t>
            </a:r>
          </a:p>
          <a:p>
            <a:r>
              <a:rPr lang="en-US" sz="2400" dirty="0" smtClean="0"/>
              <a:t>Leases need to be created/signed by all eligible household members</a:t>
            </a:r>
          </a:p>
          <a:p>
            <a:r>
              <a:rPr lang="en-US" sz="2400" dirty="0" smtClean="0"/>
              <a:t>PIH provided management with PBV Addendum  to be signed with lease</a:t>
            </a:r>
          </a:p>
          <a:p>
            <a:r>
              <a:rPr lang="en-US" sz="2400" dirty="0" smtClean="0"/>
              <a:t>HAP Contract </a:t>
            </a:r>
          </a:p>
          <a:p>
            <a:pPr lvl="1"/>
            <a:r>
              <a:rPr lang="en-US" sz="2400" dirty="0" smtClean="0"/>
              <a:t>15 year term</a:t>
            </a:r>
          </a:p>
          <a:p>
            <a:pPr lvl="1"/>
            <a:r>
              <a:rPr lang="en-US" sz="2400" dirty="0" smtClean="0"/>
              <a:t>110% of FMR (subject to rent reasonableness)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Implementation of RAD Conversion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7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Implementation of RAD Conversion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 to a 5 year phase in for household experiencing more than a 5% increase to 30% of adjusted income for rent.</a:t>
            </a:r>
          </a:p>
          <a:p>
            <a:r>
              <a:rPr lang="en-US" sz="2400" dirty="0" smtClean="0"/>
              <a:t>PHA provided residents with TR and HAP</a:t>
            </a:r>
          </a:p>
          <a:p>
            <a:r>
              <a:rPr lang="en-US" sz="2400" dirty="0" smtClean="0"/>
              <a:t>Management sent follow up letters to residents if 5% phase in was required.</a:t>
            </a:r>
          </a:p>
          <a:p>
            <a:r>
              <a:rPr lang="en-US" sz="2400" dirty="0" smtClean="0"/>
              <a:t>Management tracks the phase-in for the 5 year period.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1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797" y="1143000"/>
            <a:ext cx="85344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Thacher Tiffany, Director of Acquisitions</a:t>
            </a:r>
          </a:p>
          <a:p>
            <a:pPr algn="ctr"/>
            <a:r>
              <a:rPr lang="en-US" sz="2200" dirty="0" smtClean="0"/>
              <a:t>(617) 574-1105</a:t>
            </a:r>
          </a:p>
          <a:p>
            <a:pPr algn="ctr"/>
            <a:r>
              <a:rPr lang="en-US" sz="2200" dirty="0" smtClean="0">
                <a:hlinkClick r:id="rId2"/>
              </a:rPr>
              <a:t>ttiffany@beaconcommunitiesllc.com</a:t>
            </a:r>
            <a:endParaRPr lang="en-US" sz="2200" dirty="0" smtClean="0"/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Mary Corthell, VP of Compliance</a:t>
            </a:r>
          </a:p>
          <a:p>
            <a:pPr algn="ctr"/>
            <a:r>
              <a:rPr lang="en-US" sz="2200" dirty="0"/>
              <a:t>(617) </a:t>
            </a:r>
            <a:r>
              <a:rPr lang="en-US" sz="2200" dirty="0" smtClean="0"/>
              <a:t>574-1153</a:t>
            </a:r>
          </a:p>
          <a:p>
            <a:pPr algn="ctr"/>
            <a:r>
              <a:rPr lang="en-US" sz="2200" dirty="0" smtClean="0">
                <a:hlinkClick r:id="rId3"/>
              </a:rPr>
              <a:t>MCorthell@BeaconCommunitiesLLC.com</a:t>
            </a:r>
            <a:endParaRPr lang="en-US" sz="22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447800"/>
            <a:ext cx="75091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Beacon experience to date</a:t>
            </a:r>
            <a:endParaRPr lang="en-US" sz="2400" dirty="0"/>
          </a:p>
          <a:p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44293"/>
              </p:ext>
            </p:extLst>
          </p:nvPr>
        </p:nvGraphicFramePr>
        <p:xfrm>
          <a:off x="533399" y="1936760"/>
          <a:ext cx="7391401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1"/>
                <a:gridCol w="1905000"/>
                <a:gridCol w="1371600"/>
                <a:gridCol w="12192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III retro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 </a:t>
                      </a:r>
                      <a:r>
                        <a:rPr lang="en-US" dirty="0" err="1" smtClean="0"/>
                        <a:t>supp</a:t>
                      </a:r>
                      <a:r>
                        <a:rPr lang="en-US" dirty="0" smtClean="0"/>
                        <a:t>, 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r>
                        <a:rPr lang="en-US" baseline="0" dirty="0" smtClean="0"/>
                        <a:t> III,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supp</a:t>
                      </a:r>
                      <a:r>
                        <a:rPr lang="en-US" baseline="0" dirty="0" smtClean="0"/>
                        <a:t>, 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III, in</a:t>
                      </a:r>
                      <a:r>
                        <a:rPr lang="en-US" baseline="0" dirty="0" smtClean="0"/>
                        <a:t>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 </a:t>
                      </a:r>
                      <a:r>
                        <a:rPr lang="en-US" dirty="0" err="1" smtClean="0"/>
                        <a:t>supp</a:t>
                      </a:r>
                      <a:r>
                        <a:rPr lang="en-US" dirty="0" smtClean="0"/>
                        <a:t>, 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I, in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HOPE 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1,526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3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4798" y="457200"/>
            <a:ext cx="81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Case study using Section III of RAD Notice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087" y="1972270"/>
            <a:ext cx="2892713" cy="1219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000" dirty="0" smtClean="0"/>
              <a:t>Expiring</a:t>
            </a:r>
          </a:p>
          <a:p>
            <a:pPr algn="ctr"/>
            <a:r>
              <a:rPr lang="en-US" sz="3000" dirty="0" smtClean="0"/>
              <a:t>Rent Supplement Contract</a:t>
            </a:r>
            <a:endParaRPr lang="en-US" sz="3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9087" y="3992686"/>
            <a:ext cx="2892713" cy="96031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000" dirty="0" smtClean="0"/>
              <a:t>Expiring</a:t>
            </a:r>
          </a:p>
          <a:p>
            <a:pPr algn="ctr"/>
            <a:r>
              <a:rPr lang="en-US" sz="3000" dirty="0" smtClean="0"/>
              <a:t>Section 236 Units</a:t>
            </a:r>
            <a:endParaRPr lang="en-US" sz="3000" dirty="0" smtClean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24200" y="2581870"/>
            <a:ext cx="1143000" cy="990600"/>
          </a:xfrm>
          <a:prstGeom prst="straightConnector1">
            <a:avLst/>
          </a:prstGeom>
          <a:ln w="101600">
            <a:tailEnd type="non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048000" y="3572470"/>
            <a:ext cx="1219200" cy="840434"/>
          </a:xfrm>
          <a:prstGeom prst="straightConnector1">
            <a:avLst/>
          </a:prstGeom>
          <a:ln w="101600">
            <a:tailEnd type="non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57773" y="3572470"/>
            <a:ext cx="1990627" cy="0"/>
          </a:xfrm>
          <a:prstGeom prst="straightConnector1">
            <a:avLst/>
          </a:prstGeom>
          <a:ln w="1016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48400" y="2962870"/>
            <a:ext cx="2667000" cy="1219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000" dirty="0" smtClean="0"/>
              <a:t>Project Based Voucher (PBV) Contract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8558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939146" y="3591790"/>
            <a:ext cx="6597230" cy="653289"/>
          </a:xfrm>
          <a:custGeom>
            <a:avLst/>
            <a:gdLst>
              <a:gd name="connsiteX0" fmla="*/ 0 w 6597230"/>
              <a:gd name="connsiteY0" fmla="*/ 512618 h 653289"/>
              <a:gd name="connsiteX1" fmla="*/ 665018 w 6597230"/>
              <a:gd name="connsiteY1" fmla="*/ 374073 h 653289"/>
              <a:gd name="connsiteX2" fmla="*/ 1080654 w 6597230"/>
              <a:gd name="connsiteY2" fmla="*/ 540327 h 653289"/>
              <a:gd name="connsiteX3" fmla="*/ 1967345 w 6597230"/>
              <a:gd name="connsiteY3" fmla="*/ 374073 h 653289"/>
              <a:gd name="connsiteX4" fmla="*/ 2521527 w 6597230"/>
              <a:gd name="connsiteY4" fmla="*/ 581891 h 653289"/>
              <a:gd name="connsiteX5" fmla="*/ 3366654 w 6597230"/>
              <a:gd name="connsiteY5" fmla="*/ 346364 h 653289"/>
              <a:gd name="connsiteX6" fmla="*/ 4087091 w 6597230"/>
              <a:gd name="connsiteY6" fmla="*/ 595745 h 653289"/>
              <a:gd name="connsiteX7" fmla="*/ 4862945 w 6597230"/>
              <a:gd name="connsiteY7" fmla="*/ 332509 h 653289"/>
              <a:gd name="connsiteX8" fmla="*/ 5292436 w 6597230"/>
              <a:gd name="connsiteY8" fmla="*/ 637309 h 653289"/>
              <a:gd name="connsiteX9" fmla="*/ 5832763 w 6597230"/>
              <a:gd name="connsiteY9" fmla="*/ 318655 h 653289"/>
              <a:gd name="connsiteX10" fmla="*/ 6179127 w 6597230"/>
              <a:gd name="connsiteY10" fmla="*/ 651164 h 653289"/>
              <a:gd name="connsiteX11" fmla="*/ 6580909 w 6597230"/>
              <a:gd name="connsiteY11" fmla="*/ 443345 h 653289"/>
              <a:gd name="connsiteX12" fmla="*/ 6511636 w 6597230"/>
              <a:gd name="connsiteY12" fmla="*/ 96982 h 653289"/>
              <a:gd name="connsiteX13" fmla="*/ 6442363 w 6597230"/>
              <a:gd name="connsiteY13" fmla="*/ 0 h 65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97230" h="653289">
                <a:moveTo>
                  <a:pt x="0" y="512618"/>
                </a:moveTo>
                <a:cubicBezTo>
                  <a:pt x="242454" y="441036"/>
                  <a:pt x="484909" y="369455"/>
                  <a:pt x="665018" y="374073"/>
                </a:cubicBezTo>
                <a:cubicBezTo>
                  <a:pt x="845127" y="378691"/>
                  <a:pt x="863600" y="540327"/>
                  <a:pt x="1080654" y="540327"/>
                </a:cubicBezTo>
                <a:cubicBezTo>
                  <a:pt x="1297708" y="540327"/>
                  <a:pt x="1727200" y="367146"/>
                  <a:pt x="1967345" y="374073"/>
                </a:cubicBezTo>
                <a:cubicBezTo>
                  <a:pt x="2207490" y="381000"/>
                  <a:pt x="2288309" y="586509"/>
                  <a:pt x="2521527" y="581891"/>
                </a:cubicBezTo>
                <a:cubicBezTo>
                  <a:pt x="2754745" y="577273"/>
                  <a:pt x="3105727" y="344055"/>
                  <a:pt x="3366654" y="346364"/>
                </a:cubicBezTo>
                <a:cubicBezTo>
                  <a:pt x="3627581" y="348673"/>
                  <a:pt x="3837709" y="598054"/>
                  <a:pt x="4087091" y="595745"/>
                </a:cubicBezTo>
                <a:cubicBezTo>
                  <a:pt x="4336473" y="593436"/>
                  <a:pt x="4662054" y="325582"/>
                  <a:pt x="4862945" y="332509"/>
                </a:cubicBezTo>
                <a:cubicBezTo>
                  <a:pt x="5063836" y="339436"/>
                  <a:pt x="5130800" y="639618"/>
                  <a:pt x="5292436" y="637309"/>
                </a:cubicBezTo>
                <a:cubicBezTo>
                  <a:pt x="5454072" y="635000"/>
                  <a:pt x="5684981" y="316346"/>
                  <a:pt x="5832763" y="318655"/>
                </a:cubicBezTo>
                <a:cubicBezTo>
                  <a:pt x="5980545" y="320964"/>
                  <a:pt x="6054436" y="630382"/>
                  <a:pt x="6179127" y="651164"/>
                </a:cubicBezTo>
                <a:cubicBezTo>
                  <a:pt x="6303818" y="671946"/>
                  <a:pt x="6525491" y="535709"/>
                  <a:pt x="6580909" y="443345"/>
                </a:cubicBezTo>
                <a:cubicBezTo>
                  <a:pt x="6636327" y="350981"/>
                  <a:pt x="6534727" y="170873"/>
                  <a:pt x="6511636" y="96982"/>
                </a:cubicBezTo>
                <a:cubicBezTo>
                  <a:pt x="6488545" y="23091"/>
                  <a:pt x="6465454" y="11545"/>
                  <a:pt x="6442363" y="0"/>
                </a:cubicBezTo>
              </a:path>
            </a:pathLst>
          </a:custGeom>
          <a:noFill/>
          <a:ln w="635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13214" y="2824324"/>
            <a:ext cx="7086600" cy="6296"/>
          </a:xfrm>
          <a:prstGeom prst="straightConnector1">
            <a:avLst/>
          </a:prstGeom>
          <a:ln w="1016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91196" y="2367124"/>
            <a:ext cx="193963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Prepay Section 236 Mortgage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996" y="2369126"/>
            <a:ext cx="16383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RAD Conversion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432" y="2362200"/>
            <a:ext cx="1717964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Apply for RAD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67896" y="2378056"/>
            <a:ext cx="1756064" cy="24274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Recapitalization with 4% LIHTC and tax exempt bonds </a:t>
            </a:r>
            <a:endParaRPr lang="en-US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810492" y="3814922"/>
            <a:ext cx="1946564" cy="6096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Plan preservation</a:t>
            </a:r>
          </a:p>
          <a:p>
            <a:pPr algn="ctr"/>
            <a:r>
              <a:rPr lang="en-US" dirty="0" smtClean="0"/>
              <a:t>transaction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4798" y="457200"/>
            <a:ext cx="81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Case study using Section III of RAD Notice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3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798" y="457200"/>
            <a:ext cx="815340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Case study using Section III of RAD Notice</a:t>
            </a:r>
            <a:endParaRPr lang="en-US" sz="2400" dirty="0"/>
          </a:p>
          <a:p>
            <a:endParaRPr lang="en-US" sz="2200" dirty="0" smtClean="0"/>
          </a:p>
          <a:p>
            <a:r>
              <a:rPr lang="en-US" sz="2200" b="1" dirty="0" smtClean="0"/>
              <a:t>Project info</a:t>
            </a:r>
          </a:p>
          <a:p>
            <a:endParaRPr lang="en-US" sz="2200" dirty="0"/>
          </a:p>
          <a:p>
            <a:pPr marL="285750" indent="-285750">
              <a:buFontTx/>
              <a:buChar char="-"/>
            </a:pPr>
            <a:r>
              <a:rPr lang="en-US" sz="2200" dirty="0"/>
              <a:t>Built in </a:t>
            </a:r>
            <a:r>
              <a:rPr lang="en-US" sz="2200" dirty="0" smtClean="0"/>
              <a:t>1973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190 units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Rent supplement contract for 72 units expired February 2013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Section 236 mortgage maturing July 2014</a:t>
            </a:r>
          </a:p>
          <a:p>
            <a:pPr marL="285750" indent="-285750">
              <a:buFontTx/>
              <a:buChar char="-"/>
            </a:pPr>
            <a:endParaRPr lang="en-US" sz="2200" dirty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Investors with large negative capital accounts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Potential for market conversion in improving market area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798" y="457200"/>
            <a:ext cx="81534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Case </a:t>
            </a:r>
            <a:r>
              <a:rPr lang="en-US" sz="2400" b="1" dirty="0" smtClean="0"/>
              <a:t>study using </a:t>
            </a:r>
            <a:r>
              <a:rPr lang="en-US" sz="2400" b="1" dirty="0"/>
              <a:t>Section III of </a:t>
            </a:r>
            <a:r>
              <a:rPr lang="en-US" sz="2400" b="1" dirty="0" smtClean="0"/>
              <a:t>RAD Notice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200" b="1" dirty="0" smtClean="0"/>
              <a:t>Objectives</a:t>
            </a:r>
          </a:p>
          <a:p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Address extensive capital needs at the property</a:t>
            </a:r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Make investors equal or better off than “going market”</a:t>
            </a:r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Ensure long-term stability of property</a:t>
            </a:r>
          </a:p>
          <a:p>
            <a:endParaRPr lang="en-US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43600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36686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452735"/>
            <a:ext cx="8229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Case </a:t>
            </a:r>
            <a:r>
              <a:rPr lang="en-US" sz="2400" b="1" dirty="0" smtClean="0"/>
              <a:t>study using </a:t>
            </a:r>
            <a:r>
              <a:rPr lang="en-US" sz="2400" b="1" dirty="0"/>
              <a:t>Section III of </a:t>
            </a:r>
            <a:r>
              <a:rPr lang="en-US" sz="2400" b="1" dirty="0" smtClean="0"/>
              <a:t>RAD Notice</a:t>
            </a:r>
            <a:endParaRPr lang="en-US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41147"/>
            <a:ext cx="8541328" cy="455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8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799" y="457200"/>
            <a:ext cx="82296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Case study using </a:t>
            </a:r>
            <a:r>
              <a:rPr lang="en-US" sz="2400" b="1" dirty="0"/>
              <a:t>Section III of </a:t>
            </a:r>
            <a:r>
              <a:rPr lang="en-US" sz="2400" b="1" dirty="0" smtClean="0"/>
              <a:t>RAD Notice</a:t>
            </a:r>
            <a:endParaRPr lang="en-US" sz="2400" dirty="0"/>
          </a:p>
          <a:p>
            <a:endParaRPr lang="en-US" sz="2400" dirty="0"/>
          </a:p>
          <a:p>
            <a:r>
              <a:rPr lang="en-US" sz="2200" b="1" dirty="0" smtClean="0"/>
              <a:t>Resident Services (required for PBV contract to exceed 50%)</a:t>
            </a:r>
          </a:p>
          <a:p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Resident service coordinator staff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Programing space (community room etc.)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Contract with third parties both on and off site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Lease rider</a:t>
            </a:r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Typical program categories</a:t>
            </a:r>
          </a:p>
          <a:p>
            <a:pPr marL="800100" lvl="1" indent="-342900">
              <a:buFontTx/>
              <a:buChar char="-"/>
            </a:pPr>
            <a:r>
              <a:rPr lang="en-US" sz="2200" dirty="0" smtClean="0"/>
              <a:t>Youth Enrichment</a:t>
            </a:r>
          </a:p>
          <a:p>
            <a:pPr marL="800100" lvl="1" indent="-342900">
              <a:buFontTx/>
              <a:buChar char="-"/>
            </a:pPr>
            <a:r>
              <a:rPr lang="en-US" sz="2200" dirty="0" smtClean="0"/>
              <a:t>Workforce Training</a:t>
            </a:r>
          </a:p>
          <a:p>
            <a:pPr marL="800100" lvl="1" indent="-342900">
              <a:buFontTx/>
              <a:buChar char="-"/>
            </a:pPr>
            <a:r>
              <a:rPr lang="en-US" sz="2200" dirty="0" smtClean="0"/>
              <a:t>Self-sufficiency</a:t>
            </a:r>
          </a:p>
          <a:p>
            <a:pPr marL="800100" lvl="1" indent="-342900">
              <a:buFontTx/>
              <a:buChar char="-"/>
            </a:pPr>
            <a:r>
              <a:rPr lang="en-US" sz="2200" dirty="0" smtClean="0"/>
              <a:t>Health and wellness </a:t>
            </a:r>
          </a:p>
          <a:p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2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5181600" y="6019800"/>
            <a:ext cx="3860258" cy="741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799" y="842593"/>
            <a:ext cx="41910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Revenue not sufficient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 address needs using RAD alone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</a:rPr>
              <a:t>Sources: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million max in new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debt</a:t>
            </a:r>
          </a:p>
          <a:p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</a:rPr>
              <a:t>Uses: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$12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million in capital needs</a:t>
            </a:r>
          </a:p>
          <a:p>
            <a:pPr marL="742950" lvl="1" indent="-285750">
              <a:buFontTx/>
              <a:buChar char="-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40 year old property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10 million in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debt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Transaction costs…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6361" b="43914"/>
          <a:stretch/>
        </p:blipFill>
        <p:spPr bwMode="auto">
          <a:xfrm>
            <a:off x="-20782" y="5926714"/>
            <a:ext cx="2978728" cy="102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191000" y="685800"/>
            <a:ext cx="19050" cy="548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599" y="848142"/>
            <a:ext cx="388620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Coupled with 4% LIHTC, re-subordination, soft debt etc.</a:t>
            </a:r>
          </a:p>
          <a:p>
            <a:endParaRPr lang="en-US" sz="2400" dirty="0" smtClean="0"/>
          </a:p>
          <a:p>
            <a:endParaRPr lang="en-US" sz="2400" b="1" i="1" dirty="0" smtClean="0"/>
          </a:p>
          <a:p>
            <a:r>
              <a:rPr lang="en-US" sz="2200" b="1" i="1" dirty="0" smtClean="0"/>
              <a:t>Sources</a:t>
            </a:r>
            <a:r>
              <a:rPr lang="en-US" sz="2200" b="1" i="1" dirty="0"/>
              <a:t>:</a:t>
            </a:r>
          </a:p>
          <a:p>
            <a:r>
              <a:rPr lang="en-US" sz="2200" dirty="0"/>
              <a:t>$8 million max in new </a:t>
            </a:r>
            <a:r>
              <a:rPr lang="en-US" sz="2200" dirty="0" smtClean="0"/>
              <a:t>debt</a:t>
            </a:r>
            <a:br>
              <a:rPr lang="en-US" sz="2200" dirty="0" smtClean="0"/>
            </a:br>
            <a:r>
              <a:rPr lang="en-US" sz="2200" dirty="0" smtClean="0"/>
              <a:t>$11 million in tax credit equity</a:t>
            </a:r>
          </a:p>
          <a:p>
            <a:r>
              <a:rPr lang="en-US" sz="2200" dirty="0" smtClean="0"/>
              <a:t>$4 million in subsidy</a:t>
            </a:r>
          </a:p>
          <a:p>
            <a:endParaRPr lang="en-US" sz="2200" b="1" i="1" dirty="0" smtClean="0"/>
          </a:p>
          <a:p>
            <a:r>
              <a:rPr lang="en-US" sz="2200" b="1" i="1" dirty="0" smtClean="0"/>
              <a:t>Uses</a:t>
            </a:r>
            <a:r>
              <a:rPr lang="en-US" sz="2200" b="1" i="1" dirty="0"/>
              <a:t>:</a:t>
            </a:r>
          </a:p>
          <a:p>
            <a:r>
              <a:rPr lang="en-US" sz="2200" dirty="0"/>
              <a:t>$</a:t>
            </a:r>
            <a:r>
              <a:rPr lang="en-US" sz="2200" dirty="0" smtClean="0"/>
              <a:t>12 </a:t>
            </a:r>
            <a:r>
              <a:rPr lang="en-US" sz="2200" dirty="0"/>
              <a:t>million in capital </a:t>
            </a:r>
            <a:r>
              <a:rPr lang="en-US" sz="2200" dirty="0" smtClean="0"/>
              <a:t>needs</a:t>
            </a:r>
          </a:p>
          <a:p>
            <a:r>
              <a:rPr lang="en-US" sz="2200" dirty="0" smtClean="0"/>
              <a:t>$2.5 million in exit taxes</a:t>
            </a:r>
          </a:p>
          <a:p>
            <a:r>
              <a:rPr lang="en-US" sz="2200" dirty="0" smtClean="0"/>
              <a:t>$8.5 million in trans. costs</a:t>
            </a:r>
          </a:p>
          <a:p>
            <a:r>
              <a:rPr lang="en-US" sz="2200" dirty="0" smtClean="0"/>
              <a:t>Subordination of most of existing debt</a:t>
            </a:r>
          </a:p>
          <a:p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53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652</Words>
  <Application>Microsoft Office PowerPoint</Application>
  <PresentationFormat>On-screen Show (4:3)</PresentationFormat>
  <Paragraphs>175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of RAD Conversion</vt:lpstr>
      <vt:lpstr>Implementation of RAD Conversion</vt:lpstr>
      <vt:lpstr>Implementation of RAD Conversion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Thacher Tiffany</dc:creator>
  <cp:lastModifiedBy>Thacher Tiffany</cp:lastModifiedBy>
  <cp:revision>54</cp:revision>
  <dcterms:created xsi:type="dcterms:W3CDTF">2006-08-16T00:00:00Z</dcterms:created>
  <dcterms:modified xsi:type="dcterms:W3CDTF">2013-11-12T17:44:31Z</dcterms:modified>
</cp:coreProperties>
</file>