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0"/>
  </p:notesMasterIdLst>
  <p:sldIdLst>
    <p:sldId id="257" r:id="rId4"/>
    <p:sldId id="315" r:id="rId5"/>
    <p:sldId id="302" r:id="rId6"/>
    <p:sldId id="260" r:id="rId7"/>
    <p:sldId id="294" r:id="rId8"/>
    <p:sldId id="295" r:id="rId9"/>
    <p:sldId id="297" r:id="rId10"/>
    <p:sldId id="303" r:id="rId11"/>
    <p:sldId id="304" r:id="rId12"/>
    <p:sldId id="307" r:id="rId13"/>
    <p:sldId id="308" r:id="rId14"/>
    <p:sldId id="309" r:id="rId15"/>
    <p:sldId id="310" r:id="rId16"/>
    <p:sldId id="311" r:id="rId17"/>
    <p:sldId id="313" r:id="rId18"/>
    <p:sldId id="31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92899" autoAdjust="0"/>
  </p:normalViewPr>
  <p:slideViewPr>
    <p:cSldViewPr>
      <p:cViewPr>
        <p:scale>
          <a:sx n="114" d="100"/>
          <a:sy n="114" d="100"/>
        </p:scale>
        <p:origin x="-72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73526E-0102-4AFA-AE7B-2FC15FB198D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C7F62C-78F0-42B7-B877-0A374B04B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0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3B3F4-DE67-44EC-B3D1-A958774A975E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F62C-78F0-42B7-B877-0A374B04B4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3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F62C-78F0-42B7-B877-0A374B04B4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34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F62C-78F0-42B7-B877-0A374B04B4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34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24" indent="-2911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653" indent="-2329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514" indent="-2329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375" indent="-2329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236" indent="-232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096" indent="-232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3957" indent="-232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59819" indent="-232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BFED85-8FFD-4440-89C9-B33F711D48ED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sz="14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24" indent="-2911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653" indent="-2329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514" indent="-2329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375" indent="-2329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236" indent="-232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096" indent="-232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3957" indent="-232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59819" indent="-232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6DE307-3E63-4B25-8BC0-7FB567F53199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895600"/>
          </a:xfrm>
        </p:spPr>
        <p:txBody>
          <a:bodyPr/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2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22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895600"/>
          </a:xfrm>
        </p:spPr>
        <p:txBody>
          <a:bodyPr/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2012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2495780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2012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757982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2976007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62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2320357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142102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1533674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3372557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37560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231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38799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3482807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3219996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895600"/>
          </a:xfrm>
        </p:spPr>
        <p:txBody>
          <a:bodyPr/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2012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2466315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2012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3965849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22243004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62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1888165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28212976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40931006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26069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872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13337219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22338922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455483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2011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426418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62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30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4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0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12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4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7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008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© 2012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77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2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008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©2012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339733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77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2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008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©2012 Office of Massachusetts Attorney General Martha Coakley</a:t>
            </a:r>
          </a:p>
        </p:txBody>
      </p:sp>
    </p:spTree>
    <p:extLst>
      <p:ext uri="{BB962C8B-B14F-4D97-AF65-F5344CB8AC3E}">
        <p14:creationId xmlns:p14="http://schemas.microsoft.com/office/powerpoint/2010/main" val="323694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© 2014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Leveraging NMS Standards/CFPB Regulations</a:t>
            </a:r>
            <a:endParaRPr lang="en-US" sz="4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sz="2400" i="1" dirty="0" smtClean="0"/>
              <a:t>Michael </a:t>
            </a:r>
            <a:r>
              <a:rPr lang="en-US" sz="2400" i="1" dirty="0" err="1" smtClean="0"/>
              <a:t>Lecaroz</a:t>
            </a:r>
            <a:endParaRPr lang="en-US" sz="2400" i="1" dirty="0" smtClean="0"/>
          </a:p>
          <a:p>
            <a:r>
              <a:rPr lang="en-US" sz="2400" i="1" dirty="0" smtClean="0"/>
              <a:t>Counsel to </a:t>
            </a:r>
            <a:r>
              <a:rPr lang="en-US" sz="2400" i="1" dirty="0" err="1" smtClean="0"/>
              <a:t>HomeCorps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0575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77000" cy="1219200"/>
          </a:xfrm>
        </p:spPr>
        <p:txBody>
          <a:bodyPr/>
          <a:lstStyle/>
          <a:p>
            <a:r>
              <a:rPr lang="en-US" sz="4000" dirty="0" smtClean="0"/>
              <a:t>Communicating with SPOCs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733800"/>
          </a:xfrm>
        </p:spPr>
        <p:txBody>
          <a:bodyPr/>
          <a:lstStyle/>
          <a:p>
            <a:pPr eaLnBrk="1" hangingPunct="1"/>
            <a:r>
              <a:rPr lang="en-US" dirty="0" smtClean="0"/>
              <a:t>SPOCs must give accurate information</a:t>
            </a:r>
          </a:p>
          <a:p>
            <a:pPr eaLnBrk="1" hangingPunct="1"/>
            <a:r>
              <a:rPr lang="en-US" dirty="0" smtClean="0"/>
              <a:t>Best Practices</a:t>
            </a:r>
          </a:p>
          <a:p>
            <a:pPr lvl="1" eaLnBrk="1" hangingPunct="1"/>
            <a:r>
              <a:rPr lang="en-US" dirty="0" smtClean="0"/>
              <a:t>Confirm which department is asking for information or giving information</a:t>
            </a:r>
          </a:p>
          <a:p>
            <a:pPr lvl="1" eaLnBrk="1" hangingPunct="1"/>
            <a:r>
              <a:rPr lang="en-US" dirty="0" smtClean="0"/>
              <a:t>Explain why homeowner is confused</a:t>
            </a:r>
          </a:p>
          <a:p>
            <a:pPr lvl="1" eaLnBrk="1" hangingPunct="1"/>
            <a:r>
              <a:rPr lang="en-US" dirty="0" smtClean="0"/>
              <a:t>Ask questions, make requests, listen</a:t>
            </a:r>
          </a:p>
          <a:p>
            <a:pPr lvl="1" eaLnBrk="1" hangingPunct="1"/>
            <a:r>
              <a:rPr lang="en-US" dirty="0" smtClean="0"/>
              <a:t>Understand what SPOC is going to do next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Office of Massachusetts Attorney General Martha </a:t>
            </a:r>
            <a:r>
              <a:rPr lang="en-US" dirty="0" err="1" smtClean="0"/>
              <a:t>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77000" cy="1219200"/>
          </a:xfrm>
        </p:spPr>
        <p:txBody>
          <a:bodyPr/>
          <a:lstStyle/>
          <a:p>
            <a:r>
              <a:rPr lang="en-US" sz="4000" dirty="0" smtClean="0"/>
              <a:t>Receiving a Decision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en-US" dirty="0" smtClean="0"/>
              <a:t>NMS Servicers and “certain mortgages” must offer reasonable, NPV positive modifications</a:t>
            </a:r>
          </a:p>
          <a:p>
            <a:pPr lvl="1"/>
            <a:r>
              <a:rPr lang="en-US" dirty="0" smtClean="0"/>
              <a:t>Must document specific reasons for denial</a:t>
            </a:r>
          </a:p>
          <a:p>
            <a:pPr lvl="1"/>
            <a:r>
              <a:rPr lang="en-US" dirty="0" smtClean="0"/>
              <a:t>Must identify investor and restrictions</a:t>
            </a:r>
          </a:p>
          <a:p>
            <a:pPr eaLnBrk="1" hangingPunct="1"/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Do your own waterfall</a:t>
            </a:r>
          </a:p>
          <a:p>
            <a:pPr lvl="1"/>
            <a:r>
              <a:rPr lang="en-US" dirty="0" smtClean="0"/>
              <a:t>Ask for verified income number</a:t>
            </a:r>
          </a:p>
          <a:p>
            <a:pPr lvl="1"/>
            <a:r>
              <a:rPr lang="en-US" dirty="0" smtClean="0"/>
              <a:t>Ask for unpaid principal and arrearage</a:t>
            </a:r>
          </a:p>
          <a:p>
            <a:pPr lvl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2014 Office of Massachusetts Attorney General Martha </a:t>
            </a:r>
            <a:r>
              <a:rPr lang="en-US" dirty="0" err="1" smtClean="0"/>
              <a:t>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77000" cy="1219200"/>
          </a:xfrm>
        </p:spPr>
        <p:txBody>
          <a:bodyPr/>
          <a:lstStyle/>
          <a:p>
            <a:r>
              <a:rPr lang="en-US" sz="4000" dirty="0" smtClean="0"/>
              <a:t>Receiving a Decision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3733800"/>
          </a:xfrm>
        </p:spPr>
        <p:txBody>
          <a:bodyPr/>
          <a:lstStyle/>
          <a:p>
            <a:pPr eaLnBrk="1" hangingPunct="1"/>
            <a:r>
              <a:rPr lang="en-US" dirty="0" smtClean="0"/>
              <a:t>Must review for imminent default</a:t>
            </a:r>
          </a:p>
          <a:p>
            <a:pPr eaLnBrk="1" hangingPunct="1"/>
            <a:r>
              <a:rPr lang="en-US" dirty="0" smtClean="0"/>
              <a:t>Should assist recovered hardship</a:t>
            </a:r>
          </a:p>
          <a:p>
            <a:pPr lvl="1"/>
            <a:r>
              <a:rPr lang="en-US" dirty="0" smtClean="0"/>
              <a:t>HAMP Tier 2</a:t>
            </a:r>
          </a:p>
          <a:p>
            <a:pPr lvl="1"/>
            <a:r>
              <a:rPr lang="en-US" dirty="0" smtClean="0"/>
              <a:t>Straight Cap</a:t>
            </a:r>
          </a:p>
          <a:p>
            <a:pPr lvl="1"/>
            <a:r>
              <a:rPr lang="en-US" dirty="0" smtClean="0"/>
              <a:t>Repayment Plan</a:t>
            </a:r>
          </a:p>
          <a:p>
            <a:pPr marL="344488" lvl="1" indent="-344488"/>
            <a:r>
              <a:rPr lang="en-US" sz="3200" dirty="0" smtClean="0"/>
              <a:t>Best Practices</a:t>
            </a:r>
          </a:p>
          <a:p>
            <a:pPr marL="744538" lvl="2" indent="-344488"/>
            <a:r>
              <a:rPr lang="en-US" sz="2800" dirty="0" smtClean="0"/>
              <a:t>Do your own underwriting</a:t>
            </a:r>
          </a:p>
          <a:p>
            <a:pPr marL="744538" lvl="2" indent="-344488"/>
            <a:r>
              <a:rPr lang="en-US" sz="2800" dirty="0" smtClean="0"/>
              <a:t>Advocate based on hardship</a:t>
            </a:r>
          </a:p>
          <a:p>
            <a:pPr marL="744538" lvl="2" indent="-344488"/>
            <a:r>
              <a:rPr lang="en-US" sz="2800" dirty="0" smtClean="0"/>
              <a:t>Make very specific requests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2014 Office of Massachusetts Attorney General Martha </a:t>
            </a:r>
            <a:r>
              <a:rPr lang="en-US" dirty="0" err="1" smtClean="0"/>
              <a:t>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77000" cy="1219200"/>
          </a:xfrm>
        </p:spPr>
        <p:txBody>
          <a:bodyPr/>
          <a:lstStyle/>
          <a:p>
            <a:r>
              <a:rPr lang="en-US" sz="4000" dirty="0" smtClean="0"/>
              <a:t>Completing a Trial Payment Plan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3657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NMS Servicers must promptly convert to permanent successfully completed TPP</a:t>
            </a:r>
          </a:p>
          <a:p>
            <a:pPr marL="344488" lvl="1" indent="-344488" eaLnBrk="1" hangingPunct="1"/>
            <a:r>
              <a:rPr lang="en-US" dirty="0" smtClean="0"/>
              <a:t>Servicer must give extra time for non-payment requirements</a:t>
            </a:r>
          </a:p>
          <a:p>
            <a:pPr marL="344488" lvl="1" indent="-344488" eaLnBrk="1" hangingPunct="1"/>
            <a:r>
              <a:rPr lang="en-US" dirty="0" smtClean="0"/>
              <a:t>Servicer must provide countersigned within 45 days</a:t>
            </a:r>
          </a:p>
          <a:p>
            <a:pPr marL="344488" lvl="1" indent="-344488"/>
            <a:r>
              <a:rPr lang="en-US" dirty="0" smtClean="0"/>
              <a:t>Servicer must not add waiver of liability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2014 Office of Massachusetts Attorney General Martha </a:t>
            </a:r>
            <a:r>
              <a:rPr lang="en-US" dirty="0" err="1" smtClean="0"/>
              <a:t>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Completing a Trial Payment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3733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Best Practices</a:t>
            </a:r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Keep copy </a:t>
            </a:r>
            <a:r>
              <a:rPr lang="en-US" dirty="0"/>
              <a:t>of </a:t>
            </a:r>
            <a:r>
              <a:rPr lang="en-US" dirty="0" smtClean="0"/>
              <a:t>trial offer</a:t>
            </a:r>
            <a:endParaRPr lang="en-US" dirty="0"/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r>
              <a:rPr lang="en-US" dirty="0"/>
              <a:t>Confirm all 3 payments</a:t>
            </a:r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r>
              <a:rPr lang="en-US" dirty="0"/>
              <a:t>Ask about bankruptcy, second liens, </a:t>
            </a:r>
            <a:r>
              <a:rPr lang="en-US" dirty="0" smtClean="0"/>
              <a:t>insurance, co-borrowers</a:t>
            </a:r>
            <a:endParaRPr lang="en-US" dirty="0"/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r>
              <a:rPr lang="en-US" dirty="0"/>
              <a:t>Ask </a:t>
            </a:r>
            <a:r>
              <a:rPr lang="en-US" dirty="0" smtClean="0"/>
              <a:t>monthly for </a:t>
            </a:r>
            <a:r>
              <a:rPr lang="en-US" dirty="0"/>
              <a:t>copy of permanent </a:t>
            </a:r>
            <a:r>
              <a:rPr lang="en-US" dirty="0" smtClean="0"/>
              <a:t>agreements </a:t>
            </a:r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Ensure that agreement is properly notarized</a:t>
            </a:r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Confirm permanent payment is same as trial payment</a:t>
            </a:r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Keep copy of countersigned documents</a:t>
            </a:r>
            <a:endParaRPr lang="en-US" dirty="0"/>
          </a:p>
          <a:p>
            <a:pPr>
              <a:defRPr/>
            </a:pPr>
            <a:endParaRPr lang="en-US" sz="28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2014 Office of Massachusetts Attorney General Martha 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9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Responding to a Service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3733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NMS Servicers, must honor all trials and permanent modifications</a:t>
            </a:r>
          </a:p>
          <a:p>
            <a:pPr>
              <a:defRPr/>
            </a:pPr>
            <a:r>
              <a:rPr lang="en-US" sz="2800" dirty="0" smtClean="0"/>
              <a:t>All servicers must ensure that all documents and information is transferred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Best Practices</a:t>
            </a:r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Ensure new servicer is speaking with old servicer</a:t>
            </a:r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Send new servicer copy of trials and agreements</a:t>
            </a:r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Advise homeowner to save rejected payments</a:t>
            </a:r>
            <a:endParaRPr lang="en-US" dirty="0"/>
          </a:p>
          <a:p>
            <a:pPr marL="400050" lvl="2" indent="4572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endParaRPr lang="en-US" sz="28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172200"/>
            <a:ext cx="7772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2014 Office of Massachusetts Attorney General Martha 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3733800"/>
          </a:xfrm>
        </p:spPr>
        <p:txBody>
          <a:bodyPr/>
          <a:lstStyle/>
          <a:p>
            <a:pPr>
              <a:defRPr/>
            </a:pPr>
            <a:r>
              <a:rPr lang="en-US" sz="6000" dirty="0" smtClean="0"/>
              <a:t>Questions?</a:t>
            </a:r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2014 Office of Massachusetts Attorney General Martha 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1219200"/>
          </a:xfrm>
        </p:spPr>
        <p:txBody>
          <a:bodyPr/>
          <a:lstStyle/>
          <a:p>
            <a:pPr algn="r"/>
            <a:r>
              <a:rPr lang="en-US" dirty="0" smtClean="0"/>
              <a:t>Overview</a:t>
            </a:r>
            <a:br>
              <a:rPr lang="en-US" dirty="0" smtClean="0"/>
            </a:br>
            <a:r>
              <a:rPr lang="en-US" sz="3600" dirty="0" smtClean="0"/>
              <a:t>The Rules</a:t>
            </a:r>
          </a:p>
        </p:txBody>
      </p:sp>
      <p:sp>
        <p:nvSpPr>
          <p:cNvPr id="3584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371600"/>
            <a:ext cx="7467600" cy="4191000"/>
          </a:xfrm>
        </p:spPr>
        <p:txBody>
          <a:bodyPr/>
          <a:lstStyle/>
          <a:p>
            <a:r>
              <a:rPr lang="en-US" dirty="0" smtClean="0"/>
              <a:t>Consumer Financial Protection Bureau</a:t>
            </a:r>
          </a:p>
          <a:p>
            <a:pPr lvl="1"/>
            <a:r>
              <a:rPr lang="en-US" dirty="0" smtClean="0"/>
              <a:t>Regulation X- 12 CFR 1024 (RESPA)</a:t>
            </a:r>
          </a:p>
          <a:p>
            <a:pPr lvl="1"/>
            <a:r>
              <a:rPr lang="en-US" dirty="0" smtClean="0"/>
              <a:t>Regulation Z- 12 CFR 1026 (TILA)</a:t>
            </a:r>
          </a:p>
          <a:p>
            <a:r>
              <a:rPr lang="en-US" dirty="0" smtClean="0"/>
              <a:t>National Mortgage Settlement, Exhibit A</a:t>
            </a:r>
          </a:p>
          <a:p>
            <a:pPr lvl="1"/>
            <a:r>
              <a:rPr lang="en-US" dirty="0" err="1" smtClean="0"/>
              <a:t>BofA</a:t>
            </a:r>
            <a:r>
              <a:rPr lang="en-US" dirty="0" smtClean="0"/>
              <a:t>, Wells Fargo, Chase, Citi, GMAC</a:t>
            </a:r>
          </a:p>
          <a:p>
            <a:pPr lvl="1"/>
            <a:r>
              <a:rPr lang="en-US" dirty="0" err="1" smtClean="0"/>
              <a:t>Ocwen</a:t>
            </a:r>
            <a:r>
              <a:rPr lang="en-US" dirty="0" smtClean="0"/>
              <a:t> Loan Servicing</a:t>
            </a:r>
          </a:p>
          <a:p>
            <a:r>
              <a:rPr lang="en-US" dirty="0" smtClean="0"/>
              <a:t>Massachusetts Division of Banks</a:t>
            </a:r>
          </a:p>
          <a:p>
            <a:pPr lvl="1"/>
            <a:r>
              <a:rPr lang="en-US" dirty="0" smtClean="0"/>
              <a:t>209 CMR 56.00:Foreclosure Prevention Options</a:t>
            </a:r>
          </a:p>
          <a:p>
            <a:pPr lvl="1"/>
            <a:r>
              <a:rPr lang="en-US" dirty="0" smtClean="0"/>
              <a:t>209 CMR 18.00:Conduct of the Business of Debt Collectors and Loan Servicers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324600"/>
            <a:ext cx="77724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2014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Overview</a:t>
            </a:r>
            <a:br>
              <a:rPr lang="en-US" dirty="0" smtClean="0"/>
            </a:br>
            <a:r>
              <a:rPr lang="en-US" sz="3600" dirty="0" smtClean="0"/>
              <a:t>The Loan Modification Process</a:t>
            </a:r>
          </a:p>
        </p:txBody>
      </p:sp>
      <p:sp>
        <p:nvSpPr>
          <p:cNvPr id="3584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524000"/>
            <a:ext cx="7467600" cy="4191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Postponing Foreclosure Sales</a:t>
            </a:r>
          </a:p>
          <a:p>
            <a:r>
              <a:rPr lang="en-US" dirty="0" smtClean="0"/>
              <a:t>Submitting the Application</a:t>
            </a:r>
          </a:p>
          <a:p>
            <a:r>
              <a:rPr lang="en-US" dirty="0" smtClean="0"/>
              <a:t>Communicating with SPOCs</a:t>
            </a:r>
          </a:p>
          <a:p>
            <a:r>
              <a:rPr lang="en-US" dirty="0" smtClean="0"/>
              <a:t>Receiving a Decision</a:t>
            </a:r>
          </a:p>
          <a:p>
            <a:r>
              <a:rPr lang="en-US" dirty="0" smtClean="0"/>
              <a:t>Completing a Trial Payment Plan</a:t>
            </a:r>
          </a:p>
          <a:p>
            <a:r>
              <a:rPr lang="en-US" dirty="0" smtClean="0"/>
              <a:t>Responding to a Service Release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2014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7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Overview</a:t>
            </a:r>
            <a:br>
              <a:rPr lang="en-US" dirty="0" smtClean="0"/>
            </a:br>
            <a:r>
              <a:rPr lang="en-US" sz="3600" dirty="0" smtClean="0"/>
              <a:t>Tracking</a:t>
            </a:r>
          </a:p>
        </p:txBody>
      </p:sp>
      <p:sp>
        <p:nvSpPr>
          <p:cNvPr id="3584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524000"/>
            <a:ext cx="7467600" cy="4191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Focus on helping homeowners, but also track violations</a:t>
            </a:r>
          </a:p>
          <a:p>
            <a:r>
              <a:rPr lang="en-US" dirty="0" smtClean="0"/>
              <a:t>Create Violation Spreadsheet</a:t>
            </a:r>
          </a:p>
          <a:p>
            <a:pPr lvl="1"/>
            <a:r>
              <a:rPr lang="en-US" dirty="0" smtClean="0"/>
              <a:t>6 Categories</a:t>
            </a:r>
          </a:p>
          <a:p>
            <a:pPr lvl="1"/>
            <a:r>
              <a:rPr lang="en-US" dirty="0" smtClean="0"/>
              <a:t>3 to 4 sub-categories</a:t>
            </a:r>
          </a:p>
          <a:p>
            <a:pPr marL="344488" lvl="1" indent="-344488"/>
            <a:r>
              <a:rPr lang="en-US" sz="2800" dirty="0" smtClean="0"/>
              <a:t>Collect related information, i.e., names of SPOCs, Investor</a:t>
            </a:r>
          </a:p>
          <a:p>
            <a:pPr marL="344488" lvl="1" indent="-344488"/>
            <a:r>
              <a:rPr lang="en-US" sz="2800" dirty="0" smtClean="0"/>
              <a:t>Communicate this information to servicers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2014 Office of Massachusetts Attorney General Martha Coakley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10400" cy="1219200"/>
          </a:xfrm>
        </p:spPr>
        <p:txBody>
          <a:bodyPr/>
          <a:lstStyle/>
          <a:p>
            <a:pPr algn="r" eaLnBrk="1" hangingPunct="1"/>
            <a:r>
              <a:rPr lang="en-US" sz="4000" dirty="0" smtClean="0"/>
              <a:t>Postponing Foreclosure Sales</a:t>
            </a:r>
          </a:p>
        </p:txBody>
      </p:sp>
      <p:sp>
        <p:nvSpPr>
          <p:cNvPr id="14339" name="Content Placeholder 6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3733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Prohibition on referring/scheduling sale date</a:t>
            </a:r>
          </a:p>
          <a:p>
            <a:pPr lvl="1" eaLnBrk="1" hangingPunct="1"/>
            <a:r>
              <a:rPr lang="en-US" sz="2400" dirty="0" smtClean="0"/>
              <a:t>Complete package within 120 days of delinquency</a:t>
            </a:r>
          </a:p>
          <a:p>
            <a:pPr lvl="1" eaLnBrk="1" hangingPunct="1"/>
            <a:r>
              <a:rPr lang="en-US" sz="2400" dirty="0" smtClean="0"/>
              <a:t>Complete package within 30 days of referral</a:t>
            </a:r>
          </a:p>
          <a:p>
            <a:pPr marL="344488" lvl="1" indent="-344488" eaLnBrk="1" hangingPunct="1"/>
            <a:r>
              <a:rPr lang="en-US" dirty="0" smtClean="0"/>
              <a:t>Best </a:t>
            </a:r>
            <a:r>
              <a:rPr lang="en-US" dirty="0"/>
              <a:t>practices</a:t>
            </a:r>
          </a:p>
          <a:p>
            <a:pPr marL="744538" lvl="2" indent="-344488" eaLnBrk="1" hangingPunct="1"/>
            <a:r>
              <a:rPr lang="en-US" dirty="0"/>
              <a:t>Determine from servicer if referral made</a:t>
            </a:r>
          </a:p>
          <a:p>
            <a:pPr marL="744538" lvl="2" indent="-344488" eaLnBrk="1" hangingPunct="1"/>
            <a:r>
              <a:rPr lang="en-US" dirty="0"/>
              <a:t>Use document collection mistakes to delay </a:t>
            </a:r>
            <a:r>
              <a:rPr lang="en-US" dirty="0" smtClean="0"/>
              <a:t>referral to foreclosure or scheduling sale date</a:t>
            </a:r>
            <a:endParaRPr lang="en-US" dirty="0"/>
          </a:p>
          <a:p>
            <a:pPr lvl="1" eaLnBrk="1" hangingPunct="1"/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</a:t>
            </a:r>
            <a:r>
              <a:rPr lang="en-US" dirty="0" smtClean="0"/>
              <a:t>2014 </a:t>
            </a:r>
            <a:r>
              <a:rPr lang="en-US" dirty="0"/>
              <a:t>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239000" cy="1219200"/>
          </a:xfrm>
        </p:spPr>
        <p:txBody>
          <a:bodyPr/>
          <a:lstStyle/>
          <a:p>
            <a:pPr algn="r" eaLnBrk="1" hangingPunct="1">
              <a:tabLst>
                <a:tab pos="0" algn="l"/>
              </a:tabLst>
            </a:pPr>
            <a:r>
              <a:rPr lang="en-US" sz="4000" dirty="0" smtClean="0"/>
              <a:t>Postponing Foreclosure Sales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3962400"/>
          </a:xfrm>
        </p:spPr>
        <p:txBody>
          <a:bodyPr/>
          <a:lstStyle/>
          <a:p>
            <a:pPr eaLnBrk="1" hangingPunct="1"/>
            <a:r>
              <a:rPr lang="en-US" sz="2800" dirty="0"/>
              <a:t>Prohibition on completing sale</a:t>
            </a:r>
          </a:p>
          <a:p>
            <a:pPr lvl="1" eaLnBrk="1" hangingPunct="1"/>
            <a:r>
              <a:rPr lang="en-US" sz="2400" dirty="0"/>
              <a:t>Complete package within 37 days of sale date</a:t>
            </a:r>
          </a:p>
          <a:p>
            <a:pPr lvl="1" eaLnBrk="1" hangingPunct="1"/>
            <a:r>
              <a:rPr lang="en-US" sz="2400" dirty="0"/>
              <a:t>Submitted documents within 30 days of last MIL</a:t>
            </a:r>
          </a:p>
          <a:p>
            <a:pPr marL="744538" lvl="2" indent="-344488" eaLnBrk="1" hangingPunct="1"/>
            <a:r>
              <a:rPr lang="en-US" dirty="0" smtClean="0"/>
              <a:t>Expedited </a:t>
            </a:r>
            <a:r>
              <a:rPr lang="en-US" dirty="0"/>
              <a:t>review if complete package 15 days </a:t>
            </a:r>
            <a:r>
              <a:rPr lang="en-US" dirty="0" smtClean="0"/>
              <a:t>prior to sale</a:t>
            </a:r>
            <a:endParaRPr lang="en-US" dirty="0"/>
          </a:p>
          <a:p>
            <a:pPr marL="744538" lvl="2" indent="-344488" eaLnBrk="1" hangingPunct="1"/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/>
              <a:t>follow investor </a:t>
            </a:r>
            <a:r>
              <a:rPr lang="en-US" dirty="0" smtClean="0"/>
              <a:t>guidelines for late packages</a:t>
            </a:r>
          </a:p>
          <a:p>
            <a:pPr marL="344488" lvl="1" indent="-344488" eaLnBrk="1" hangingPunct="1"/>
            <a:r>
              <a:rPr lang="en-US" dirty="0" smtClean="0"/>
              <a:t>Best Practices</a:t>
            </a:r>
          </a:p>
          <a:p>
            <a:pPr marL="744538" lvl="2" indent="-344488" eaLnBrk="1" hangingPunct="1"/>
            <a:r>
              <a:rPr lang="en-US" dirty="0" smtClean="0"/>
              <a:t>Ask for Name of Investor</a:t>
            </a:r>
          </a:p>
          <a:p>
            <a:pPr marL="744538" lvl="2" indent="-344488" eaLnBrk="1" hangingPunct="1"/>
            <a:r>
              <a:rPr lang="en-US" dirty="0" smtClean="0"/>
              <a:t>Explain what homeowner has done to submit package</a:t>
            </a:r>
          </a:p>
          <a:p>
            <a:pPr marL="744538" lvl="2" indent="-344488" eaLnBrk="1" hangingPunct="1"/>
            <a:r>
              <a:rPr lang="en-US" dirty="0" smtClean="0"/>
              <a:t>Submit as complete a package as possible</a:t>
            </a:r>
          </a:p>
          <a:p>
            <a:pPr marL="744538" lvl="2" indent="-344488" eaLnBrk="1" hangingPunct="1"/>
            <a:endParaRPr lang="en-US" dirty="0"/>
          </a:p>
          <a:p>
            <a:pPr marL="457200" lvl="1" indent="0" eaLnBrk="1" hangingPunct="1">
              <a:buNone/>
            </a:pPr>
            <a:endParaRPr lang="en-US" sz="2400" dirty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Submitting the Application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733800"/>
          </a:xfrm>
        </p:spPr>
        <p:txBody>
          <a:bodyPr/>
          <a:lstStyle/>
          <a:p>
            <a:pPr eaLnBrk="1" hangingPunct="1"/>
            <a:r>
              <a:rPr lang="en-US" dirty="0" smtClean="0"/>
              <a:t>Timeline</a:t>
            </a:r>
          </a:p>
          <a:p>
            <a:pPr lvl="1" eaLnBrk="1" hangingPunct="1"/>
            <a:r>
              <a:rPr lang="en-US" dirty="0" smtClean="0"/>
              <a:t>Missing items letter within 5 business days</a:t>
            </a:r>
          </a:p>
          <a:p>
            <a:pPr lvl="1" eaLnBrk="1" hangingPunct="1"/>
            <a:r>
              <a:rPr lang="en-US" dirty="0" smtClean="0"/>
              <a:t>Documents honored for 90 days</a:t>
            </a:r>
          </a:p>
          <a:p>
            <a:pPr lvl="1" eaLnBrk="1" hangingPunct="1"/>
            <a:r>
              <a:rPr lang="en-US" dirty="0" smtClean="0"/>
              <a:t>Decision within 30 days of complete application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2014 Office of Massachusetts Attorney General Martha </a:t>
            </a:r>
            <a:r>
              <a:rPr lang="en-US" dirty="0" err="1" smtClean="0"/>
              <a:t>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Submitting the Application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733800"/>
          </a:xfrm>
        </p:spPr>
        <p:txBody>
          <a:bodyPr/>
          <a:lstStyle/>
          <a:p>
            <a:pPr eaLnBrk="1" hangingPunct="1"/>
            <a:r>
              <a:rPr lang="en-US" dirty="0" smtClean="0"/>
              <a:t>Best Practices</a:t>
            </a:r>
          </a:p>
          <a:p>
            <a:pPr lvl="1" eaLnBrk="1" hangingPunct="1"/>
            <a:r>
              <a:rPr lang="en-US" dirty="0" smtClean="0"/>
              <a:t>Ask for prior missing items letters</a:t>
            </a:r>
          </a:p>
          <a:p>
            <a:pPr lvl="1" eaLnBrk="1" hangingPunct="1"/>
            <a:r>
              <a:rPr lang="en-US" dirty="0" smtClean="0"/>
              <a:t>Ask servicer to use reasonable business judgment for exceptions</a:t>
            </a:r>
          </a:p>
          <a:p>
            <a:pPr lvl="1" eaLnBrk="1" hangingPunct="1"/>
            <a:r>
              <a:rPr lang="en-US" dirty="0" smtClean="0"/>
              <a:t>Understand the homeowner’s income and servicer’s loan modification waterfall</a:t>
            </a:r>
          </a:p>
          <a:p>
            <a:pPr lvl="1" eaLnBrk="1" hangingPunct="1"/>
            <a:r>
              <a:rPr lang="en-US" dirty="0" smtClean="0"/>
              <a:t>Understand difference between SPOC, underwriter,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096000"/>
            <a:ext cx="7772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2014 Office of Massachusetts Attorney General Martha </a:t>
            </a:r>
            <a:r>
              <a:rPr lang="en-US" dirty="0" err="1" smtClean="0"/>
              <a:t>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8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77000" cy="1219200"/>
          </a:xfrm>
        </p:spPr>
        <p:txBody>
          <a:bodyPr/>
          <a:lstStyle/>
          <a:p>
            <a:r>
              <a:rPr lang="en-US" sz="4000" dirty="0" smtClean="0"/>
              <a:t>Communicating with SPOCs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733800"/>
          </a:xfrm>
        </p:spPr>
        <p:txBody>
          <a:bodyPr/>
          <a:lstStyle/>
          <a:p>
            <a:pPr eaLnBrk="1" hangingPunct="1"/>
            <a:r>
              <a:rPr lang="en-US" dirty="0" smtClean="0"/>
              <a:t>Communication</a:t>
            </a:r>
          </a:p>
          <a:p>
            <a:pPr lvl="1" eaLnBrk="1" hangingPunct="1"/>
            <a:r>
              <a:rPr lang="en-US" dirty="0" smtClean="0"/>
              <a:t>SPOC must be reasonably available</a:t>
            </a:r>
          </a:p>
          <a:p>
            <a:pPr lvl="1" eaLnBrk="1" hangingPunct="1"/>
            <a:r>
              <a:rPr lang="en-US" dirty="0" smtClean="0"/>
              <a:t>SPOC must communicate with 3</a:t>
            </a:r>
            <a:r>
              <a:rPr lang="en-US" baseline="30000" dirty="0" smtClean="0"/>
              <a:t>rd</a:t>
            </a:r>
            <a:r>
              <a:rPr lang="en-US" dirty="0" smtClean="0"/>
              <a:t> parties</a:t>
            </a:r>
          </a:p>
          <a:p>
            <a:pPr eaLnBrk="1" hangingPunct="1"/>
            <a:r>
              <a:rPr lang="en-US" dirty="0" smtClean="0"/>
              <a:t>Best Practices</a:t>
            </a:r>
          </a:p>
          <a:p>
            <a:pPr lvl="1" eaLnBrk="1" hangingPunct="1"/>
            <a:r>
              <a:rPr lang="en-US" dirty="0"/>
              <a:t>Develop working relationships with SPOCs</a:t>
            </a:r>
          </a:p>
          <a:p>
            <a:pPr lvl="1" eaLnBrk="1" hangingPunct="1"/>
            <a:r>
              <a:rPr lang="en-US" dirty="0" smtClean="0"/>
              <a:t>Confirm documents, confirm who is looking at documents</a:t>
            </a:r>
          </a:p>
          <a:p>
            <a:pPr lvl="1" eaLnBrk="1" hangingPunct="1"/>
            <a:r>
              <a:rPr lang="en-US" dirty="0" smtClean="0"/>
              <a:t>Understand what SPOCs do at each servicer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2014 Office of Massachusetts Attorney General Martha </a:t>
            </a:r>
            <a:r>
              <a:rPr lang="en-US" dirty="0" err="1" smtClean="0"/>
              <a:t>Coakley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OWERPOINT TEMPLATE">
  <a:themeElements>
    <a:clrScheme name="POWERPOINT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OWERPOINT TEMPLATE">
  <a:themeElements>
    <a:clrScheme name="POWERPOINT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741</Words>
  <Application>Microsoft Office PowerPoint</Application>
  <PresentationFormat>On-screen Show (4:3)</PresentationFormat>
  <Paragraphs>142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PowerPoint-Template</vt:lpstr>
      <vt:lpstr>POWERPOINT TEMPLATE</vt:lpstr>
      <vt:lpstr>1_POWERPOINT TEMPLATE</vt:lpstr>
      <vt:lpstr>Leveraging NMS Standards/CFPB Regulations</vt:lpstr>
      <vt:lpstr>Overview The Rules</vt:lpstr>
      <vt:lpstr>Overview The Loan Modification Process</vt:lpstr>
      <vt:lpstr>Overview Tracking</vt:lpstr>
      <vt:lpstr>Postponing Foreclosure Sales</vt:lpstr>
      <vt:lpstr>Postponing Foreclosure Sales </vt:lpstr>
      <vt:lpstr>Submitting the Application</vt:lpstr>
      <vt:lpstr>Submitting the Application</vt:lpstr>
      <vt:lpstr>Communicating with SPOCs</vt:lpstr>
      <vt:lpstr>Communicating with SPOCs</vt:lpstr>
      <vt:lpstr>Receiving a Decision</vt:lpstr>
      <vt:lpstr>Receiving a Decision</vt:lpstr>
      <vt:lpstr>Completing a Trial Payment Plan</vt:lpstr>
      <vt:lpstr>Completing a Trial Payment Plan</vt:lpstr>
      <vt:lpstr>Responding to a Service Release</vt:lpstr>
      <vt:lpstr>PowerPoint Presentation</vt:lpstr>
    </vt:vector>
  </TitlesOfParts>
  <Company>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HomeCorps: Loan Modification Initiative</dc:title>
  <dc:creator>LMottle</dc:creator>
  <cp:lastModifiedBy>Maritza Martinez</cp:lastModifiedBy>
  <cp:revision>52</cp:revision>
  <cp:lastPrinted>2014-03-20T21:39:45Z</cp:lastPrinted>
  <dcterms:created xsi:type="dcterms:W3CDTF">2012-11-26T15:15:19Z</dcterms:created>
  <dcterms:modified xsi:type="dcterms:W3CDTF">2014-03-25T18:33:56Z</dcterms:modified>
</cp:coreProperties>
</file>