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65" r:id="rId2"/>
    <p:sldId id="314" r:id="rId3"/>
    <p:sldId id="309" r:id="rId4"/>
    <p:sldId id="311" r:id="rId5"/>
    <p:sldId id="315" r:id="rId6"/>
    <p:sldId id="317" r:id="rId7"/>
    <p:sldId id="304" r:id="rId8"/>
    <p:sldId id="284" r:id="rId9"/>
    <p:sldId id="285" r:id="rId10"/>
    <p:sldId id="286" r:id="rId11"/>
    <p:sldId id="287" r:id="rId12"/>
    <p:sldId id="272" r:id="rId13"/>
    <p:sldId id="282" r:id="rId14"/>
    <p:sldId id="273" r:id="rId15"/>
    <p:sldId id="281" r:id="rId16"/>
    <p:sldId id="274" r:id="rId17"/>
    <p:sldId id="275" r:id="rId18"/>
    <p:sldId id="276" r:id="rId19"/>
    <p:sldId id="277" r:id="rId20"/>
    <p:sldId id="322" r:id="rId21"/>
    <p:sldId id="278" r:id="rId22"/>
    <p:sldId id="279" r:id="rId23"/>
    <p:sldId id="321" r:id="rId24"/>
    <p:sldId id="280" r:id="rId25"/>
    <p:sldId id="294" r:id="rId26"/>
    <p:sldId id="301" r:id="rId27"/>
    <p:sldId id="306" r:id="rId28"/>
    <p:sldId id="307" r:id="rId29"/>
    <p:sldId id="308"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0"/>
  </p:normalViewPr>
  <p:slideViewPr>
    <p:cSldViewPr>
      <p:cViewPr>
        <p:scale>
          <a:sx n="95" d="100"/>
          <a:sy n="95" d="100"/>
        </p:scale>
        <p:origin x="-124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G:\VoucherProgramPerformance2003to2012%20102913.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F:\2009to2013PHAsHandingBackVoucherPrograms.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F:\2009to2013PHAsHandingBackVoucherPrograms.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E:\NumberofVoucherAssistedHouseholdsPerFTEVoucherStaff.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F:\QualityControlrentalsubsidyhistoricdataS8TBRAvs.S8PBRA031713.xls"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F:\QualityControlrentalsubsidyhistoricdataS8TBRAvs.S8PBRA031713.xls"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F:\RatioinPrevalanceofError%20S8TBRA%20to%20S8PBRA%20051313.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3891475244426796E-2"/>
          <c:y val="0.11401898227346265"/>
          <c:w val="0.89812119638891363"/>
          <c:h val="0.66727755644090592"/>
        </c:manualLayout>
      </c:layout>
      <c:lineChart>
        <c:grouping val="standard"/>
        <c:varyColors val="0"/>
        <c:ser>
          <c:idx val="2"/>
          <c:order val="0"/>
          <c:tx>
            <c:v>Voucher Lease-up Rate</c:v>
          </c:tx>
          <c:dLbls>
            <c:dLbl>
              <c:idx val="0"/>
              <c:layout>
                <c:manualLayout>
                  <c:x val="-3.2255493610744E-2"/>
                  <c:y val="-1.870373680142425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122553578440483E-2"/>
                  <c:y val="-2.77739981297519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1872334855780844E-2"/>
                  <c:y val="-3.00688919909107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872334855780844E-2"/>
                  <c:y val="1.353409137110873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3622116133121153E-2"/>
                  <c:y val="6.649409787631992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5371897410461581E-2"/>
                  <c:y val="-2.77739981297519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1872334855780844E-2"/>
                  <c:y val="-2.777399812975199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3622116133121153E-2"/>
                  <c:y val="6.649409787631992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3622116133121153E-2"/>
                  <c:y val="-3.23637858520696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1872334855780844E-2"/>
                  <c:y val="-2.54791042685929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7079082505991078E-2"/>
                  <c:y val="-1.190476854110052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Sheet1!$B$2:$B$13</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Sheet1!$G$2:$G$13</c:f>
              <c:numCache>
                <c:formatCode>0%</c:formatCode>
                <c:ptCount val="12"/>
                <c:pt idx="0">
                  <c:v>0.96</c:v>
                </c:pt>
                <c:pt idx="1">
                  <c:v>0.96499999999999997</c:v>
                </c:pt>
                <c:pt idx="2">
                  <c:v>0.92</c:v>
                </c:pt>
                <c:pt idx="3">
                  <c:v>0.89</c:v>
                </c:pt>
                <c:pt idx="4">
                  <c:v>0.9</c:v>
                </c:pt>
                <c:pt idx="5">
                  <c:v>0.92</c:v>
                </c:pt>
                <c:pt idx="6">
                  <c:v>0.92</c:v>
                </c:pt>
                <c:pt idx="7">
                  <c:v>0.91400000000000003</c:v>
                </c:pt>
                <c:pt idx="8">
                  <c:v>0.92</c:v>
                </c:pt>
                <c:pt idx="9">
                  <c:v>0.92520000000000002</c:v>
                </c:pt>
                <c:pt idx="10">
                  <c:v>0.9</c:v>
                </c:pt>
              </c:numCache>
            </c:numRef>
          </c:val>
          <c:smooth val="0"/>
        </c:ser>
        <c:ser>
          <c:idx val="1"/>
          <c:order val="1"/>
          <c:tx>
            <c:v>Housing Assistance Payment Pro-ration</c:v>
          </c:tx>
          <c:dPt>
            <c:idx val="11"/>
            <c:marker>
              <c:symbol val="square"/>
              <c:size val="9"/>
            </c:marker>
            <c:bubble3D val="0"/>
          </c:dPt>
          <c:dLbls>
            <c:dLbl>
              <c:idx val="5"/>
              <c:layout>
                <c:manualLayout>
                  <c:x val="-3.6307961504812011E-2"/>
                  <c:y val="-3.00688919909107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1872334855780844E-2"/>
                  <c:y val="-4.8250595181626391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8643877142475932E-2"/>
                  <c:y val="-2.598915395035733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8643877142475932E-2"/>
                  <c:y val="-2.11727198595139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Sheet1!$B$2:$B$13</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Sheet1!$E$2:$E$13</c:f>
              <c:numCache>
                <c:formatCode>0%</c:formatCode>
                <c:ptCount val="12"/>
                <c:pt idx="0">
                  <c:v>1</c:v>
                </c:pt>
                <c:pt idx="1">
                  <c:v>1</c:v>
                </c:pt>
                <c:pt idx="2">
                  <c:v>1</c:v>
                </c:pt>
                <c:pt idx="3">
                  <c:v>1</c:v>
                </c:pt>
                <c:pt idx="4">
                  <c:v>1</c:v>
                </c:pt>
                <c:pt idx="5">
                  <c:v>1.01</c:v>
                </c:pt>
                <c:pt idx="6">
                  <c:v>0.99</c:v>
                </c:pt>
                <c:pt idx="7">
                  <c:v>0.995</c:v>
                </c:pt>
                <c:pt idx="8">
                  <c:v>0.98809999999999998</c:v>
                </c:pt>
                <c:pt idx="9">
                  <c:v>0.996</c:v>
                </c:pt>
                <c:pt idx="10">
                  <c:v>0.94</c:v>
                </c:pt>
              </c:numCache>
            </c:numRef>
          </c:val>
          <c:smooth val="0"/>
        </c:ser>
        <c:ser>
          <c:idx val="0"/>
          <c:order val="2"/>
          <c:tx>
            <c:v>Ongoing Administrative Fee Pro-ration</c:v>
          </c:tx>
          <c:dLbls>
            <c:dLbl>
              <c:idx val="0"/>
              <c:delete val="1"/>
              <c:extLst>
                <c:ext xmlns:c15="http://schemas.microsoft.com/office/drawing/2012/chart" uri="{CE6537A1-D6FC-4f65-9D91-7224C49458BB}"/>
              </c:extLst>
            </c:dLbl>
            <c:dLbl>
              <c:idx val="1"/>
              <c:layout>
                <c:manualLayout>
                  <c:x val="-1.1294350917999657E-2"/>
                  <c:y val="-4.4112996224917331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5371897410461657E-2"/>
                  <c:y val="2.54791042685929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122553578440483E-2"/>
                  <c:y val="-1.12391975099497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0122590608377284E-2"/>
                  <c:y val="-1.5942448686053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0250269811164202E-2"/>
                  <c:y val="-1.104790669878888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1872334855780844E-2"/>
                  <c:y val="2.088931654627525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0122590608377346E-2"/>
                  <c:y val="-2.30535955128580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3889751007401448E-2"/>
                  <c:y val="-2.470798734229423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401746391870508E-2"/>
                  <c:y val="-2.9410819222818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449389478489102E-3"/>
                  <c:y val="-9.439528023598821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1862375898664802E-2"/>
                  <c:y val="-2.66311755278378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Sheet1!$B$2:$B$13</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Sheet1!$F$2:$F$13</c:f>
              <c:numCache>
                <c:formatCode>0%</c:formatCode>
                <c:ptCount val="12"/>
                <c:pt idx="0">
                  <c:v>1</c:v>
                </c:pt>
                <c:pt idx="1">
                  <c:v>0.91</c:v>
                </c:pt>
                <c:pt idx="2">
                  <c:v>0.87</c:v>
                </c:pt>
                <c:pt idx="3">
                  <c:v>0.9</c:v>
                </c:pt>
                <c:pt idx="4">
                  <c:v>0.91</c:v>
                </c:pt>
                <c:pt idx="5">
                  <c:v>0.9</c:v>
                </c:pt>
                <c:pt idx="6">
                  <c:v>0.879</c:v>
                </c:pt>
                <c:pt idx="7">
                  <c:v>0.93</c:v>
                </c:pt>
                <c:pt idx="8">
                  <c:v>0.84499999999999997</c:v>
                </c:pt>
                <c:pt idx="9">
                  <c:v>0.8</c:v>
                </c:pt>
                <c:pt idx="10">
                  <c:v>0.69</c:v>
                </c:pt>
              </c:numCache>
            </c:numRef>
          </c:val>
          <c:smooth val="0"/>
        </c:ser>
        <c:dLbls>
          <c:showLegendKey val="0"/>
          <c:showVal val="0"/>
          <c:showCatName val="0"/>
          <c:showSerName val="0"/>
          <c:showPercent val="0"/>
          <c:showBubbleSize val="0"/>
        </c:dLbls>
        <c:marker val="1"/>
        <c:smooth val="0"/>
        <c:axId val="131740800"/>
        <c:axId val="131742336"/>
      </c:lineChart>
      <c:catAx>
        <c:axId val="131740800"/>
        <c:scaling>
          <c:orientation val="minMax"/>
        </c:scaling>
        <c:delete val="0"/>
        <c:axPos val="b"/>
        <c:numFmt formatCode="General" sourceLinked="1"/>
        <c:majorTickMark val="out"/>
        <c:minorTickMark val="none"/>
        <c:tickLblPos val="nextTo"/>
        <c:txPr>
          <a:bodyPr/>
          <a:lstStyle/>
          <a:p>
            <a:pPr>
              <a:defRPr sz="1100" b="1"/>
            </a:pPr>
            <a:endParaRPr lang="en-US"/>
          </a:p>
        </c:txPr>
        <c:crossAx val="131742336"/>
        <c:crosses val="autoZero"/>
        <c:auto val="1"/>
        <c:lblAlgn val="ctr"/>
        <c:lblOffset val="100"/>
        <c:noMultiLvlLbl val="0"/>
      </c:catAx>
      <c:valAx>
        <c:axId val="131742336"/>
        <c:scaling>
          <c:orientation val="minMax"/>
          <c:max val="1.05"/>
          <c:min val="0.65000000000000191"/>
        </c:scaling>
        <c:delete val="0"/>
        <c:axPos val="l"/>
        <c:majorGridlines/>
        <c:numFmt formatCode="0%" sourceLinked="1"/>
        <c:majorTickMark val="out"/>
        <c:minorTickMark val="none"/>
        <c:tickLblPos val="nextTo"/>
        <c:txPr>
          <a:bodyPr/>
          <a:lstStyle/>
          <a:p>
            <a:pPr>
              <a:defRPr sz="1100" b="1"/>
            </a:pPr>
            <a:endParaRPr lang="en-US"/>
          </a:p>
        </c:txPr>
        <c:crossAx val="131740800"/>
        <c:crosses val="autoZero"/>
        <c:crossBetween val="between"/>
      </c:valAx>
    </c:plotArea>
    <c:legend>
      <c:legendPos val="b"/>
      <c:layout>
        <c:manualLayout>
          <c:xMode val="edge"/>
          <c:yMode val="edge"/>
          <c:x val="2.0743657042869651E-2"/>
          <c:y val="0.83739450837876062"/>
          <c:w val="0.89999993667860456"/>
          <c:h val="4.6189522270039036E-2"/>
        </c:manualLayout>
      </c:layout>
      <c:overlay val="0"/>
      <c:txPr>
        <a:bodyPr/>
        <a:lstStyle/>
        <a:p>
          <a:pPr>
            <a:defRPr sz="1100" b="1"/>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28449852859302E-2"/>
          <c:y val="0.13706179320177569"/>
          <c:w val="0.90251888483451759"/>
          <c:h val="0.78704798937169851"/>
        </c:manualLayout>
      </c:layout>
      <c:lineChart>
        <c:grouping val="standard"/>
        <c:varyColors val="0"/>
        <c:ser>
          <c:idx val="0"/>
          <c:order val="0"/>
          <c:tx>
            <c:strRef>
              <c:f>Sheet1!$C$9</c:f>
              <c:strCache>
                <c:ptCount val="1"/>
                <c:pt idx="0">
                  <c:v>Ongoing Administrative Fee Pro-ration</c:v>
                </c:pt>
              </c:strCache>
            </c:strRef>
          </c:tx>
          <c:dLbls>
            <c:dLbl>
              <c:idx val="0"/>
              <c:layout>
                <c:manualLayout>
                  <c:x val="0"/>
                  <c:y val="1.64609053497942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9565217391304481E-3"/>
                  <c:y val="-9.876543209876577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212121212121211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Sheet1!$A$10:$A$14</c:f>
              <c:numCache>
                <c:formatCode>General</c:formatCode>
                <c:ptCount val="5"/>
                <c:pt idx="0">
                  <c:v>2009</c:v>
                </c:pt>
                <c:pt idx="1">
                  <c:v>2010</c:v>
                </c:pt>
                <c:pt idx="2">
                  <c:v>2011</c:v>
                </c:pt>
                <c:pt idx="3">
                  <c:v>2012</c:v>
                </c:pt>
                <c:pt idx="4">
                  <c:v>2013</c:v>
                </c:pt>
              </c:numCache>
            </c:numRef>
          </c:cat>
          <c:val>
            <c:numRef>
              <c:f>Sheet1!$C$2:$C$6</c:f>
              <c:numCache>
                <c:formatCode>0%</c:formatCode>
                <c:ptCount val="5"/>
                <c:pt idx="0">
                  <c:v>0.87900000000000078</c:v>
                </c:pt>
                <c:pt idx="1">
                  <c:v>0.93</c:v>
                </c:pt>
                <c:pt idx="2">
                  <c:v>0.84500000000000064</c:v>
                </c:pt>
                <c:pt idx="3">
                  <c:v>0.8</c:v>
                </c:pt>
                <c:pt idx="4">
                  <c:v>0.69000000000000061</c:v>
                </c:pt>
              </c:numCache>
            </c:numRef>
          </c:val>
          <c:smooth val="0"/>
        </c:ser>
        <c:dLbls>
          <c:showLegendKey val="0"/>
          <c:showVal val="0"/>
          <c:showCatName val="0"/>
          <c:showSerName val="0"/>
          <c:showPercent val="0"/>
          <c:showBubbleSize val="0"/>
        </c:dLbls>
        <c:marker val="1"/>
        <c:smooth val="0"/>
        <c:axId val="128787200"/>
        <c:axId val="128788736"/>
      </c:lineChart>
      <c:catAx>
        <c:axId val="128787200"/>
        <c:scaling>
          <c:orientation val="minMax"/>
        </c:scaling>
        <c:delete val="0"/>
        <c:axPos val="b"/>
        <c:numFmt formatCode="General" sourceLinked="1"/>
        <c:majorTickMark val="out"/>
        <c:minorTickMark val="none"/>
        <c:tickLblPos val="nextTo"/>
        <c:txPr>
          <a:bodyPr/>
          <a:lstStyle/>
          <a:p>
            <a:pPr>
              <a:defRPr b="1"/>
            </a:pPr>
            <a:endParaRPr lang="en-US"/>
          </a:p>
        </c:txPr>
        <c:crossAx val="128788736"/>
        <c:crossesAt val="0"/>
        <c:auto val="1"/>
        <c:lblAlgn val="ctr"/>
        <c:lblOffset val="100"/>
        <c:noMultiLvlLbl val="0"/>
      </c:catAx>
      <c:valAx>
        <c:axId val="128788736"/>
        <c:scaling>
          <c:orientation val="minMax"/>
          <c:min val="0.5"/>
        </c:scaling>
        <c:delete val="0"/>
        <c:axPos val="l"/>
        <c:majorGridlines/>
        <c:numFmt formatCode="0%" sourceLinked="1"/>
        <c:majorTickMark val="out"/>
        <c:minorTickMark val="none"/>
        <c:tickLblPos val="nextTo"/>
        <c:txPr>
          <a:bodyPr/>
          <a:lstStyle/>
          <a:p>
            <a:pPr>
              <a:defRPr b="1"/>
            </a:pPr>
            <a:endParaRPr lang="en-US"/>
          </a:p>
        </c:txPr>
        <c:crossAx val="128787200"/>
        <c:crosses val="autoZero"/>
        <c:crossBetween val="between"/>
        <c:majorUnit val="0.1"/>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smtClean="0"/>
              <a:t>                                   </a:t>
            </a:r>
            <a:endParaRPr lang="en-US" sz="1600" dirty="0"/>
          </a:p>
        </c:rich>
      </c:tx>
      <c:overlay val="0"/>
    </c:title>
    <c:autoTitleDeleted val="0"/>
    <c:plotArea>
      <c:layout>
        <c:manualLayout>
          <c:layoutTarget val="inner"/>
          <c:xMode val="edge"/>
          <c:yMode val="edge"/>
          <c:x val="4.7986413463023049E-2"/>
          <c:y val="0.18235129939743472"/>
          <c:w val="0.9278713910761156"/>
          <c:h val="0.66361058740896861"/>
        </c:manualLayout>
      </c:layout>
      <c:lineChart>
        <c:grouping val="standard"/>
        <c:varyColors val="0"/>
        <c:ser>
          <c:idx val="0"/>
          <c:order val="0"/>
          <c:tx>
            <c:strRef>
              <c:f>Sheet1!$B$1</c:f>
              <c:strCache>
                <c:ptCount val="1"/>
                <c:pt idx="0">
                  <c:v>Number of PHAs That Have Handed Back Their Voucher Program to HUD or Transferred to Another PHA                                   </c:v>
                </c:pt>
              </c:strCache>
            </c:strRef>
          </c:tx>
          <c:dLbls>
            <c:dLbl>
              <c:idx val="1"/>
              <c:layout>
                <c:manualLayout>
                  <c:x val="2.0898641588296802E-3"/>
                  <c:y val="2.52631578947368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898641588296802E-3"/>
                  <c:y val="1.964912280701762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5"/>
                <c:pt idx="0">
                  <c:v>2009</c:v>
                </c:pt>
                <c:pt idx="1">
                  <c:v>2010</c:v>
                </c:pt>
                <c:pt idx="2">
                  <c:v>2011</c:v>
                </c:pt>
                <c:pt idx="3">
                  <c:v>2012</c:v>
                </c:pt>
                <c:pt idx="4">
                  <c:v>2013 (estimate based on 1st Quarter)</c:v>
                </c:pt>
              </c:strCache>
            </c:strRef>
          </c:cat>
          <c:val>
            <c:numRef>
              <c:f>Sheet1!$B$2:$B$6</c:f>
              <c:numCache>
                <c:formatCode>General</c:formatCode>
                <c:ptCount val="5"/>
                <c:pt idx="0">
                  <c:v>16</c:v>
                </c:pt>
                <c:pt idx="1">
                  <c:v>24</c:v>
                </c:pt>
                <c:pt idx="2">
                  <c:v>25</c:v>
                </c:pt>
                <c:pt idx="3">
                  <c:v>29</c:v>
                </c:pt>
                <c:pt idx="4">
                  <c:v>52</c:v>
                </c:pt>
              </c:numCache>
            </c:numRef>
          </c:val>
          <c:smooth val="0"/>
        </c:ser>
        <c:dLbls>
          <c:showLegendKey val="0"/>
          <c:showVal val="0"/>
          <c:showCatName val="0"/>
          <c:showSerName val="0"/>
          <c:showPercent val="0"/>
          <c:showBubbleSize val="0"/>
        </c:dLbls>
        <c:marker val="1"/>
        <c:smooth val="0"/>
        <c:axId val="128860544"/>
        <c:axId val="128862080"/>
      </c:lineChart>
      <c:catAx>
        <c:axId val="128860544"/>
        <c:scaling>
          <c:orientation val="minMax"/>
        </c:scaling>
        <c:delete val="0"/>
        <c:axPos val="b"/>
        <c:numFmt formatCode="General" sourceLinked="0"/>
        <c:majorTickMark val="out"/>
        <c:minorTickMark val="none"/>
        <c:tickLblPos val="nextTo"/>
        <c:txPr>
          <a:bodyPr/>
          <a:lstStyle/>
          <a:p>
            <a:pPr>
              <a:defRPr b="1"/>
            </a:pPr>
            <a:endParaRPr lang="en-US"/>
          </a:p>
        </c:txPr>
        <c:crossAx val="128862080"/>
        <c:crosses val="autoZero"/>
        <c:auto val="1"/>
        <c:lblAlgn val="ctr"/>
        <c:lblOffset val="100"/>
        <c:noMultiLvlLbl val="0"/>
      </c:catAx>
      <c:valAx>
        <c:axId val="128862080"/>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128860544"/>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593089325372824E-2"/>
          <c:y val="0.12806997730861305"/>
          <c:w val="0.89812119638891363"/>
          <c:h val="0.66727755644090425"/>
        </c:manualLayout>
      </c:layout>
      <c:lineChart>
        <c:grouping val="standard"/>
        <c:varyColors val="0"/>
        <c:ser>
          <c:idx val="0"/>
          <c:order val="0"/>
          <c:tx>
            <c:v>Number of Voucher-Assisted Households Per FTE Voucher Staff</c:v>
          </c:tx>
          <c:dLbls>
            <c:spPr>
              <a:noFill/>
              <a:ln>
                <a:noFill/>
              </a:ln>
              <a:effectLst/>
            </c:spPr>
            <c:txPr>
              <a:bodyPr/>
              <a:lstStyle/>
              <a:p>
                <a:pPr>
                  <a:defRPr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Sheet1!$A$2:$A$9</c:f>
              <c:numCache>
                <c:formatCode>General</c:formatCode>
                <c:ptCount val="8"/>
                <c:pt idx="0">
                  <c:v>2004</c:v>
                </c:pt>
                <c:pt idx="1">
                  <c:v>2005</c:v>
                </c:pt>
                <c:pt idx="2">
                  <c:v>2006</c:v>
                </c:pt>
                <c:pt idx="3">
                  <c:v>2007</c:v>
                </c:pt>
                <c:pt idx="4">
                  <c:v>2008</c:v>
                </c:pt>
                <c:pt idx="5">
                  <c:v>2009</c:v>
                </c:pt>
                <c:pt idx="6">
                  <c:v>2010</c:v>
                </c:pt>
                <c:pt idx="7">
                  <c:v>2011</c:v>
                </c:pt>
              </c:numCache>
            </c:numRef>
          </c:cat>
          <c:val>
            <c:numRef>
              <c:f>Sheet1!$B$2:$B$9</c:f>
              <c:numCache>
                <c:formatCode>General</c:formatCode>
                <c:ptCount val="8"/>
                <c:pt idx="0">
                  <c:v>212</c:v>
                </c:pt>
                <c:pt idx="1">
                  <c:v>226</c:v>
                </c:pt>
                <c:pt idx="2">
                  <c:v>238</c:v>
                </c:pt>
                <c:pt idx="3">
                  <c:v>234</c:v>
                </c:pt>
                <c:pt idx="4">
                  <c:v>216</c:v>
                </c:pt>
                <c:pt idx="5">
                  <c:v>205</c:v>
                </c:pt>
                <c:pt idx="6">
                  <c:v>342</c:v>
                </c:pt>
                <c:pt idx="7">
                  <c:v>360</c:v>
                </c:pt>
              </c:numCache>
            </c:numRef>
          </c:val>
          <c:smooth val="0"/>
        </c:ser>
        <c:dLbls>
          <c:showLegendKey val="0"/>
          <c:showVal val="0"/>
          <c:showCatName val="0"/>
          <c:showSerName val="0"/>
          <c:showPercent val="0"/>
          <c:showBubbleSize val="0"/>
        </c:dLbls>
        <c:marker val="1"/>
        <c:smooth val="0"/>
        <c:axId val="128887808"/>
        <c:axId val="128918272"/>
      </c:lineChart>
      <c:catAx>
        <c:axId val="128887808"/>
        <c:scaling>
          <c:orientation val="minMax"/>
        </c:scaling>
        <c:delete val="0"/>
        <c:axPos val="b"/>
        <c:numFmt formatCode="General" sourceLinked="1"/>
        <c:majorTickMark val="out"/>
        <c:minorTickMark val="none"/>
        <c:tickLblPos val="nextTo"/>
        <c:txPr>
          <a:bodyPr/>
          <a:lstStyle/>
          <a:p>
            <a:pPr>
              <a:defRPr b="1"/>
            </a:pPr>
            <a:endParaRPr lang="en-US"/>
          </a:p>
        </c:txPr>
        <c:crossAx val="128918272"/>
        <c:crosses val="autoZero"/>
        <c:auto val="1"/>
        <c:lblAlgn val="ctr"/>
        <c:lblOffset val="100"/>
        <c:noMultiLvlLbl val="0"/>
      </c:catAx>
      <c:valAx>
        <c:axId val="128918272"/>
        <c:scaling>
          <c:orientation val="minMax"/>
          <c:max val="400"/>
          <c:min val="100"/>
        </c:scaling>
        <c:delete val="0"/>
        <c:axPos val="l"/>
        <c:majorGridlines/>
        <c:numFmt formatCode="General" sourceLinked="1"/>
        <c:majorTickMark val="out"/>
        <c:minorTickMark val="none"/>
        <c:tickLblPos val="nextTo"/>
        <c:txPr>
          <a:bodyPr/>
          <a:lstStyle/>
          <a:p>
            <a:pPr>
              <a:defRPr b="1"/>
            </a:pPr>
            <a:endParaRPr lang="en-US"/>
          </a:p>
        </c:txPr>
        <c:crossAx val="128887808"/>
        <c:crosses val="autoZero"/>
        <c:crossBetween val="between"/>
      </c:valAx>
    </c:plotArea>
    <c:legend>
      <c:legendPos val="b"/>
      <c:overlay val="0"/>
      <c:txPr>
        <a:bodyPr/>
        <a:lstStyle/>
        <a:p>
          <a:pPr>
            <a:defRPr b="1"/>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000000"/>
                </a:solidFill>
                <a:latin typeface="Calibri"/>
                <a:ea typeface="Calibri"/>
                <a:cs typeface="Calibri"/>
              </a:defRPr>
            </a:pPr>
            <a:r>
              <a:rPr lang="en-US" sz="1600" dirty="0"/>
              <a:t>Program Gross Rent Error Rates:  </a:t>
            </a:r>
            <a:r>
              <a:rPr lang="en-US" sz="1600" b="1" i="0" baseline="0" dirty="0"/>
              <a:t>Section 8 Tenant-Based Voucher vs. Project-Based Sec. 8 Multi-family Assistance </a:t>
            </a:r>
            <a:r>
              <a:rPr lang="en-US" sz="1600" b="1" i="0" baseline="0" dirty="0" smtClean="0"/>
              <a:t>Program</a:t>
            </a:r>
            <a:endParaRPr lang="en-US" sz="1600" dirty="0"/>
          </a:p>
        </c:rich>
      </c:tx>
      <c:layout>
        <c:manualLayout>
          <c:xMode val="edge"/>
          <c:yMode val="edge"/>
          <c:x val="0.13457369051510151"/>
          <c:y val="3.0221124478438485E-2"/>
        </c:manualLayout>
      </c:layout>
      <c:overlay val="0"/>
      <c:spPr>
        <a:noFill/>
        <a:ln w="25400">
          <a:noFill/>
        </a:ln>
      </c:spPr>
    </c:title>
    <c:autoTitleDeleted val="0"/>
    <c:plotArea>
      <c:layout>
        <c:manualLayout>
          <c:layoutTarget val="inner"/>
          <c:xMode val="edge"/>
          <c:yMode val="edge"/>
          <c:x val="0.10190968177777147"/>
          <c:y val="0.16792247165977525"/>
          <c:w val="0.84578709932866769"/>
          <c:h val="0.60751543360710902"/>
        </c:manualLayout>
      </c:layout>
      <c:lineChart>
        <c:grouping val="standard"/>
        <c:varyColors val="0"/>
        <c:ser>
          <c:idx val="0"/>
          <c:order val="0"/>
          <c:tx>
            <c:strRef>
              <c:f>Sheet1!$B$6</c:f>
              <c:strCache>
                <c:ptCount val="1"/>
                <c:pt idx="0">
                  <c:v>GRE Rate HCV</c:v>
                </c:pt>
              </c:strCache>
            </c:strRef>
          </c:tx>
          <c:spPr>
            <a:ln w="38100">
              <a:solidFill>
                <a:srgbClr val="4A7EBB"/>
              </a:solidFill>
              <a:prstDash val="solid"/>
            </a:ln>
          </c:spPr>
          <c:marker>
            <c:symbol val="none"/>
          </c:marker>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Sheet1!$C$2:$J$2</c:f>
              <c:numCache>
                <c:formatCode>General</c:formatCode>
                <c:ptCount val="8"/>
                <c:pt idx="0">
                  <c:v>2004</c:v>
                </c:pt>
                <c:pt idx="1">
                  <c:v>2005</c:v>
                </c:pt>
                <c:pt idx="2">
                  <c:v>2006</c:v>
                </c:pt>
                <c:pt idx="3">
                  <c:v>2007</c:v>
                </c:pt>
                <c:pt idx="4">
                  <c:v>2008</c:v>
                </c:pt>
                <c:pt idx="5">
                  <c:v>2009</c:v>
                </c:pt>
                <c:pt idx="6">
                  <c:v>2010</c:v>
                </c:pt>
                <c:pt idx="7">
                  <c:v>2011</c:v>
                </c:pt>
              </c:numCache>
            </c:numRef>
          </c:cat>
          <c:val>
            <c:numRef>
              <c:f>Sheet1!$C$6:$J$6</c:f>
              <c:numCache>
                <c:formatCode>0%</c:formatCode>
                <c:ptCount val="8"/>
                <c:pt idx="0">
                  <c:v>0.12000000000000002</c:v>
                </c:pt>
                <c:pt idx="1">
                  <c:v>0.1</c:v>
                </c:pt>
                <c:pt idx="2">
                  <c:v>0.11</c:v>
                </c:pt>
                <c:pt idx="3">
                  <c:v>9.0000000000000024E-2</c:v>
                </c:pt>
                <c:pt idx="4">
                  <c:v>9.0000000000000024E-2</c:v>
                </c:pt>
                <c:pt idx="5">
                  <c:v>0.1</c:v>
                </c:pt>
                <c:pt idx="6">
                  <c:v>7.0000000000000021E-2</c:v>
                </c:pt>
                <c:pt idx="7">
                  <c:v>8.4000000000000047E-2</c:v>
                </c:pt>
              </c:numCache>
            </c:numRef>
          </c:val>
          <c:smooth val="0"/>
        </c:ser>
        <c:ser>
          <c:idx val="2"/>
          <c:order val="1"/>
          <c:tx>
            <c:strRef>
              <c:f>Sheet1!$B$7</c:f>
              <c:strCache>
                <c:ptCount val="1"/>
                <c:pt idx="0">
                  <c:v>GRE Rate MFH</c:v>
                </c:pt>
              </c:strCache>
            </c:strRef>
          </c:tx>
          <c:spPr>
            <a:ln w="38100">
              <a:solidFill>
                <a:srgbClr val="98B855"/>
              </a:solidFill>
              <a:prstDash val="solid"/>
            </a:ln>
          </c:spPr>
          <c:marker>
            <c:symbol val="none"/>
          </c:marker>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Sheet1!$C$2:$J$2</c:f>
              <c:numCache>
                <c:formatCode>General</c:formatCode>
                <c:ptCount val="8"/>
                <c:pt idx="0">
                  <c:v>2004</c:v>
                </c:pt>
                <c:pt idx="1">
                  <c:v>2005</c:v>
                </c:pt>
                <c:pt idx="2">
                  <c:v>2006</c:v>
                </c:pt>
                <c:pt idx="3">
                  <c:v>2007</c:v>
                </c:pt>
                <c:pt idx="4">
                  <c:v>2008</c:v>
                </c:pt>
                <c:pt idx="5">
                  <c:v>2009</c:v>
                </c:pt>
                <c:pt idx="6">
                  <c:v>2010</c:v>
                </c:pt>
                <c:pt idx="7">
                  <c:v>2011</c:v>
                </c:pt>
              </c:numCache>
            </c:numRef>
          </c:cat>
          <c:val>
            <c:numRef>
              <c:f>Sheet1!$C$7:$J$7</c:f>
              <c:numCache>
                <c:formatCode>0%</c:formatCode>
                <c:ptCount val="8"/>
                <c:pt idx="0">
                  <c:v>8.0000000000000043E-2</c:v>
                </c:pt>
                <c:pt idx="1">
                  <c:v>8.0000000000000043E-2</c:v>
                </c:pt>
                <c:pt idx="2">
                  <c:v>9.0000000000000024E-2</c:v>
                </c:pt>
                <c:pt idx="3">
                  <c:v>6.0000000000000032E-2</c:v>
                </c:pt>
                <c:pt idx="4">
                  <c:v>0.05</c:v>
                </c:pt>
                <c:pt idx="5">
                  <c:v>7.0000000000000021E-2</c:v>
                </c:pt>
                <c:pt idx="6">
                  <c:v>0.05</c:v>
                </c:pt>
                <c:pt idx="7">
                  <c:v>3.500000000000001E-2</c:v>
                </c:pt>
              </c:numCache>
            </c:numRef>
          </c:val>
          <c:smooth val="0"/>
        </c:ser>
        <c:dLbls>
          <c:showLegendKey val="0"/>
          <c:showVal val="0"/>
          <c:showCatName val="0"/>
          <c:showSerName val="0"/>
          <c:showPercent val="0"/>
          <c:showBubbleSize val="0"/>
        </c:dLbls>
        <c:marker val="1"/>
        <c:smooth val="0"/>
        <c:axId val="128945536"/>
        <c:axId val="128959616"/>
      </c:lineChart>
      <c:catAx>
        <c:axId val="128945536"/>
        <c:scaling>
          <c:orientation val="minMax"/>
        </c:scaling>
        <c:delete val="0"/>
        <c:axPos val="b"/>
        <c:numFmt formatCode="General" sourceLinked="1"/>
        <c:majorTickMark val="out"/>
        <c:minorTickMark val="none"/>
        <c:tickLblPos val="nextTo"/>
        <c:spPr>
          <a:ln w="12700">
            <a:solidFill>
              <a:srgbClr val="878787"/>
            </a:solidFill>
            <a:prstDash val="solid"/>
          </a:ln>
        </c:spPr>
        <c:txPr>
          <a:bodyPr rot="0" vert="horz"/>
          <a:lstStyle/>
          <a:p>
            <a:pPr>
              <a:defRPr sz="1000" b="1" i="0" u="none" strike="noStrike" baseline="0">
                <a:solidFill>
                  <a:srgbClr val="000000"/>
                </a:solidFill>
                <a:latin typeface="Calibri"/>
                <a:ea typeface="Calibri"/>
                <a:cs typeface="Calibri"/>
              </a:defRPr>
            </a:pPr>
            <a:endParaRPr lang="en-US"/>
          </a:p>
        </c:txPr>
        <c:crossAx val="128959616"/>
        <c:crossesAt val="0"/>
        <c:auto val="1"/>
        <c:lblAlgn val="ctr"/>
        <c:lblOffset val="100"/>
        <c:tickLblSkip val="1"/>
        <c:tickMarkSkip val="1"/>
        <c:noMultiLvlLbl val="0"/>
      </c:catAx>
      <c:valAx>
        <c:axId val="128959616"/>
        <c:scaling>
          <c:orientation val="minMax"/>
        </c:scaling>
        <c:delete val="0"/>
        <c:axPos val="l"/>
        <c:majorGridlines>
          <c:spPr>
            <a:ln w="12700">
              <a:solidFill>
                <a:srgbClr val="878787"/>
              </a:solidFill>
              <a:prstDash val="solid"/>
            </a:ln>
          </c:spPr>
        </c:majorGridlines>
        <c:numFmt formatCode="0%" sourceLinked="1"/>
        <c:majorTickMark val="out"/>
        <c:minorTickMark val="none"/>
        <c:tickLblPos val="nextTo"/>
        <c:spPr>
          <a:ln w="12700">
            <a:solidFill>
              <a:srgbClr val="878787"/>
            </a:solidFill>
            <a:prstDash val="solid"/>
          </a:ln>
        </c:spPr>
        <c:txPr>
          <a:bodyPr rot="0" vert="horz"/>
          <a:lstStyle/>
          <a:p>
            <a:pPr>
              <a:defRPr sz="1000" b="1" i="0" u="none" strike="noStrike" baseline="0">
                <a:solidFill>
                  <a:srgbClr val="000000"/>
                </a:solidFill>
                <a:latin typeface="Calibri"/>
                <a:ea typeface="Calibri"/>
                <a:cs typeface="Calibri"/>
              </a:defRPr>
            </a:pPr>
            <a:endParaRPr lang="en-US"/>
          </a:p>
        </c:txPr>
        <c:crossAx val="128945536"/>
        <c:crosses val="autoZero"/>
        <c:crossBetween val="midCat"/>
      </c:valAx>
      <c:spPr>
        <a:solidFill>
          <a:srgbClr val="FFFFFF"/>
        </a:solidFill>
        <a:ln w="25400">
          <a:noFill/>
        </a:ln>
      </c:spPr>
    </c:plotArea>
    <c:legend>
      <c:legendPos val="r"/>
      <c:layout>
        <c:manualLayout>
          <c:xMode val="edge"/>
          <c:yMode val="edge"/>
          <c:x val="0.79678901940359392"/>
          <c:y val="0.80252799115113549"/>
          <c:w val="0.15414631957097583"/>
          <c:h val="0.19370474564067758"/>
        </c:manualLayout>
      </c:layout>
      <c:overlay val="0"/>
      <c:spPr>
        <a:noFill/>
        <a:ln w="25400">
          <a:noFill/>
        </a:ln>
      </c:spPr>
      <c:txPr>
        <a:bodyPr/>
        <a:lstStyle/>
        <a:p>
          <a:pPr>
            <a:defRPr sz="845" b="1"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FFFFFF"/>
    </a:solidFill>
    <a:ln w="12700">
      <a:solidFill>
        <a:srgbClr val="878787"/>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US" sz="1600" dirty="0"/>
              <a:t>Program Dollar Rent Error: </a:t>
            </a:r>
          </a:p>
          <a:p>
            <a:pPr>
              <a:defRPr sz="1800" b="1" i="0" u="none" strike="noStrike" baseline="0">
                <a:solidFill>
                  <a:srgbClr val="000000"/>
                </a:solidFill>
                <a:latin typeface="Calibri"/>
                <a:ea typeface="Calibri"/>
                <a:cs typeface="Calibri"/>
              </a:defRPr>
            </a:pPr>
            <a:r>
              <a:rPr lang="en-US" sz="1600" b="1" i="0" u="none" strike="noStrike" baseline="0" dirty="0"/>
              <a:t>Section 8 Tenant-Based Voucher vs. Project-Based Sec. 8 Multi-family Assistance Program </a:t>
            </a:r>
            <a:endParaRPr lang="en-US" sz="1600" dirty="0"/>
          </a:p>
        </c:rich>
      </c:tx>
      <c:layout>
        <c:manualLayout>
          <c:xMode val="edge"/>
          <c:yMode val="edge"/>
          <c:x val="0.1250175584347441"/>
          <c:y val="2.6783527059117612E-2"/>
        </c:manualLayout>
      </c:layout>
      <c:overlay val="0"/>
      <c:spPr>
        <a:noFill/>
        <a:ln w="25400">
          <a:noFill/>
        </a:ln>
      </c:spPr>
    </c:title>
    <c:autoTitleDeleted val="0"/>
    <c:plotArea>
      <c:layout>
        <c:manualLayout>
          <c:layoutTarget val="inner"/>
          <c:xMode val="edge"/>
          <c:yMode val="edge"/>
          <c:x val="0.10503293497945927"/>
          <c:y val="0.17863985751781039"/>
          <c:w val="0.83955837683210943"/>
          <c:h val="0.6661876640419947"/>
        </c:manualLayout>
      </c:layout>
      <c:lineChart>
        <c:grouping val="standard"/>
        <c:varyColors val="0"/>
        <c:ser>
          <c:idx val="0"/>
          <c:order val="0"/>
          <c:tx>
            <c:strRef>
              <c:f>Sheet1!$B$9</c:f>
              <c:strCache>
                <c:ptCount val="1"/>
                <c:pt idx="0">
                  <c:v>GDRE $  HCV</c:v>
                </c:pt>
              </c:strCache>
            </c:strRef>
          </c:tx>
          <c:spPr>
            <a:ln w="38100">
              <a:solidFill>
                <a:srgbClr val="4A7EBB"/>
              </a:solidFill>
              <a:prstDash val="solid"/>
            </a:ln>
          </c:spPr>
          <c:marker>
            <c:symbol val="none"/>
          </c:marker>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Sheet1!$C$2:$J$2</c:f>
              <c:numCache>
                <c:formatCode>General</c:formatCode>
                <c:ptCount val="8"/>
                <c:pt idx="0">
                  <c:v>2004</c:v>
                </c:pt>
                <c:pt idx="1">
                  <c:v>2005</c:v>
                </c:pt>
                <c:pt idx="2">
                  <c:v>2006</c:v>
                </c:pt>
                <c:pt idx="3">
                  <c:v>2007</c:v>
                </c:pt>
                <c:pt idx="4">
                  <c:v>2008</c:v>
                </c:pt>
                <c:pt idx="5">
                  <c:v>2009</c:v>
                </c:pt>
                <c:pt idx="6">
                  <c:v>2010</c:v>
                </c:pt>
                <c:pt idx="7">
                  <c:v>2011</c:v>
                </c:pt>
              </c:numCache>
            </c:numRef>
          </c:cat>
          <c:val>
            <c:numRef>
              <c:f>Sheet1!$C$9:$J$9</c:f>
              <c:numCache>
                <c:formatCode>\$#,##0</c:formatCode>
                <c:ptCount val="8"/>
                <c:pt idx="0">
                  <c:v>22</c:v>
                </c:pt>
                <c:pt idx="1">
                  <c:v>20</c:v>
                </c:pt>
                <c:pt idx="2">
                  <c:v>23</c:v>
                </c:pt>
                <c:pt idx="3">
                  <c:v>20</c:v>
                </c:pt>
                <c:pt idx="4">
                  <c:v>18</c:v>
                </c:pt>
                <c:pt idx="5">
                  <c:v>20</c:v>
                </c:pt>
                <c:pt idx="6">
                  <c:v>15</c:v>
                </c:pt>
                <c:pt idx="7">
                  <c:v>19</c:v>
                </c:pt>
              </c:numCache>
            </c:numRef>
          </c:val>
          <c:smooth val="0"/>
        </c:ser>
        <c:ser>
          <c:idx val="2"/>
          <c:order val="1"/>
          <c:tx>
            <c:strRef>
              <c:f>Sheet1!$B$10</c:f>
              <c:strCache>
                <c:ptCount val="1"/>
                <c:pt idx="0">
                  <c:v>GDRE $ MFH</c:v>
                </c:pt>
              </c:strCache>
            </c:strRef>
          </c:tx>
          <c:spPr>
            <a:ln w="38100">
              <a:solidFill>
                <a:srgbClr val="98B855"/>
              </a:solidFill>
              <a:prstDash val="solid"/>
            </a:ln>
          </c:spPr>
          <c:marker>
            <c:symbol val="none"/>
          </c:marker>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Sheet1!$C$2:$J$2</c:f>
              <c:numCache>
                <c:formatCode>General</c:formatCode>
                <c:ptCount val="8"/>
                <c:pt idx="0">
                  <c:v>2004</c:v>
                </c:pt>
                <c:pt idx="1">
                  <c:v>2005</c:v>
                </c:pt>
                <c:pt idx="2">
                  <c:v>2006</c:v>
                </c:pt>
                <c:pt idx="3">
                  <c:v>2007</c:v>
                </c:pt>
                <c:pt idx="4">
                  <c:v>2008</c:v>
                </c:pt>
                <c:pt idx="5">
                  <c:v>2009</c:v>
                </c:pt>
                <c:pt idx="6">
                  <c:v>2010</c:v>
                </c:pt>
                <c:pt idx="7">
                  <c:v>2011</c:v>
                </c:pt>
              </c:numCache>
            </c:numRef>
          </c:cat>
          <c:val>
            <c:numRef>
              <c:f>Sheet1!$C$10:$J$10</c:f>
              <c:numCache>
                <c:formatCode>\$#,##0</c:formatCode>
                <c:ptCount val="8"/>
                <c:pt idx="0">
                  <c:v>14</c:v>
                </c:pt>
                <c:pt idx="1">
                  <c:v>16</c:v>
                </c:pt>
                <c:pt idx="2">
                  <c:v>17</c:v>
                </c:pt>
                <c:pt idx="3">
                  <c:v>13</c:v>
                </c:pt>
                <c:pt idx="4">
                  <c:v>12</c:v>
                </c:pt>
                <c:pt idx="5">
                  <c:v>13</c:v>
                </c:pt>
                <c:pt idx="6">
                  <c:v>11</c:v>
                </c:pt>
                <c:pt idx="7">
                  <c:v>7</c:v>
                </c:pt>
              </c:numCache>
            </c:numRef>
          </c:val>
          <c:smooth val="0"/>
        </c:ser>
        <c:dLbls>
          <c:showLegendKey val="0"/>
          <c:showVal val="0"/>
          <c:showCatName val="0"/>
          <c:showSerName val="0"/>
          <c:showPercent val="0"/>
          <c:showBubbleSize val="0"/>
        </c:dLbls>
        <c:marker val="1"/>
        <c:smooth val="0"/>
        <c:axId val="149200896"/>
        <c:axId val="149202432"/>
      </c:lineChart>
      <c:catAx>
        <c:axId val="149200896"/>
        <c:scaling>
          <c:orientation val="minMax"/>
        </c:scaling>
        <c:delete val="0"/>
        <c:axPos val="b"/>
        <c:numFmt formatCode="General" sourceLinked="1"/>
        <c:majorTickMark val="out"/>
        <c:minorTickMark val="none"/>
        <c:tickLblPos val="nextTo"/>
        <c:spPr>
          <a:ln w="12700">
            <a:solidFill>
              <a:srgbClr val="878787"/>
            </a:solidFill>
            <a:prstDash val="solid"/>
          </a:ln>
        </c:spPr>
        <c:txPr>
          <a:bodyPr rot="0" vert="horz"/>
          <a:lstStyle/>
          <a:p>
            <a:pPr>
              <a:defRPr sz="1000" b="1" i="0" u="none" strike="noStrike" baseline="0">
                <a:solidFill>
                  <a:srgbClr val="000000"/>
                </a:solidFill>
                <a:latin typeface="Calibri"/>
                <a:ea typeface="Calibri"/>
                <a:cs typeface="Calibri"/>
              </a:defRPr>
            </a:pPr>
            <a:endParaRPr lang="en-US"/>
          </a:p>
        </c:txPr>
        <c:crossAx val="149202432"/>
        <c:crossesAt val="0"/>
        <c:auto val="1"/>
        <c:lblAlgn val="ctr"/>
        <c:lblOffset val="100"/>
        <c:tickLblSkip val="1"/>
        <c:tickMarkSkip val="1"/>
        <c:noMultiLvlLbl val="0"/>
      </c:catAx>
      <c:valAx>
        <c:axId val="149202432"/>
        <c:scaling>
          <c:orientation val="minMax"/>
        </c:scaling>
        <c:delete val="0"/>
        <c:axPos val="l"/>
        <c:majorGridlines>
          <c:spPr>
            <a:ln w="12700">
              <a:solidFill>
                <a:srgbClr val="878787"/>
              </a:solidFill>
              <a:prstDash val="solid"/>
            </a:ln>
          </c:spPr>
        </c:majorGridlines>
        <c:numFmt formatCode="\$#,##0" sourceLinked="1"/>
        <c:majorTickMark val="out"/>
        <c:minorTickMark val="none"/>
        <c:tickLblPos val="nextTo"/>
        <c:spPr>
          <a:ln w="12700">
            <a:solidFill>
              <a:srgbClr val="878787"/>
            </a:solidFill>
            <a:prstDash val="solid"/>
          </a:ln>
        </c:spPr>
        <c:txPr>
          <a:bodyPr rot="0" vert="horz"/>
          <a:lstStyle/>
          <a:p>
            <a:pPr>
              <a:defRPr sz="1000" b="1" i="0" u="none" strike="noStrike" baseline="0">
                <a:solidFill>
                  <a:srgbClr val="000000"/>
                </a:solidFill>
                <a:latin typeface="Calibri"/>
                <a:ea typeface="Calibri"/>
                <a:cs typeface="Calibri"/>
              </a:defRPr>
            </a:pPr>
            <a:endParaRPr lang="en-US"/>
          </a:p>
        </c:txPr>
        <c:crossAx val="149200896"/>
        <c:crosses val="autoZero"/>
        <c:crossBetween val="midCat"/>
      </c:valAx>
      <c:spPr>
        <a:solidFill>
          <a:srgbClr val="FFFFFF"/>
        </a:solidFill>
        <a:ln w="25400">
          <a:noFill/>
        </a:ln>
      </c:spPr>
    </c:plotArea>
    <c:legend>
      <c:legendPos val="r"/>
      <c:layout>
        <c:manualLayout>
          <c:xMode val="edge"/>
          <c:yMode val="edge"/>
          <c:x val="0.82015172962930194"/>
          <c:y val="0.89220034995625463"/>
          <c:w val="0.15516868677932136"/>
          <c:h val="8.9737220347456695E-2"/>
        </c:manualLayout>
      </c:layout>
      <c:overlay val="0"/>
      <c:spPr>
        <a:noFill/>
        <a:ln w="25400">
          <a:noFill/>
        </a:ln>
      </c:spPr>
      <c:txPr>
        <a:bodyPr/>
        <a:lstStyle/>
        <a:p>
          <a:pPr>
            <a:defRPr sz="845" b="1"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FFFFFF"/>
    </a:solidFill>
    <a:ln w="12700">
      <a:solidFill>
        <a:srgbClr val="878787"/>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dirty="0">
                <a:solidFill>
                  <a:schemeClr val="accent2"/>
                </a:solidFill>
              </a:rPr>
              <a:t>Staffing</a:t>
            </a:r>
            <a:r>
              <a:rPr lang="en-US" sz="1400" baseline="0" dirty="0">
                <a:solidFill>
                  <a:schemeClr val="accent2"/>
                </a:solidFill>
              </a:rPr>
              <a:t> in FY 2011:  Ratio of </a:t>
            </a:r>
            <a:r>
              <a:rPr lang="en-US" sz="1400" dirty="0">
                <a:solidFill>
                  <a:schemeClr val="accent2"/>
                </a:solidFill>
              </a:rPr>
              <a:t>Section 8 Tenant-Based Voucher Program</a:t>
            </a:r>
            <a:r>
              <a:rPr lang="en-US" sz="1400" baseline="0" dirty="0">
                <a:solidFill>
                  <a:schemeClr val="accent2"/>
                </a:solidFill>
              </a:rPr>
              <a:t> </a:t>
            </a:r>
            <a:r>
              <a:rPr lang="en-US" sz="1400" dirty="0">
                <a:solidFill>
                  <a:schemeClr val="accent2"/>
                </a:solidFill>
              </a:rPr>
              <a:t>to Project-Based Section 8 Rental Assistance Program</a:t>
            </a:r>
          </a:p>
        </c:rich>
      </c:tx>
      <c:layout>
        <c:manualLayout>
          <c:xMode val="edge"/>
          <c:yMode val="edge"/>
          <c:x val="8.5952563856347225E-2"/>
          <c:y val="0"/>
        </c:manualLayout>
      </c:layout>
      <c:overlay val="0"/>
    </c:title>
    <c:autoTitleDeleted val="0"/>
    <c:plotArea>
      <c:layout>
        <c:manualLayout>
          <c:layoutTarget val="inner"/>
          <c:xMode val="edge"/>
          <c:yMode val="edge"/>
          <c:x val="5.3957094352102865E-2"/>
          <c:y val="0.10928876484825527"/>
          <c:w val="0.57441548959594957"/>
          <c:h val="0.86686031592978774"/>
        </c:manualLayout>
      </c:layout>
      <c:lineChart>
        <c:grouping val="standard"/>
        <c:varyColors val="0"/>
        <c:ser>
          <c:idx val="2"/>
          <c:order val="0"/>
          <c:tx>
            <c:strRef>
              <c:f>Sheet1!$B$5</c:f>
              <c:strCache>
                <c:ptCount val="1"/>
                <c:pt idx="0">
                  <c:v>Mistakes in Calculating Rent</c:v>
                </c:pt>
              </c:strCache>
            </c:strRef>
          </c:tx>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Sheet1!$C$5</c:f>
              <c:numCache>
                <c:formatCode>0.0</c:formatCode>
                <c:ptCount val="1"/>
                <c:pt idx="0">
                  <c:v>1.4279999999999973</c:v>
                </c:pt>
              </c:numCache>
            </c:numRef>
          </c:val>
          <c:smooth val="0"/>
        </c:ser>
        <c:ser>
          <c:idx val="5"/>
          <c:order val="1"/>
          <c:tx>
            <c:strRef>
              <c:f>Sheet1!$B$6</c:f>
              <c:strCache>
                <c:ptCount val="1"/>
                <c:pt idx="0">
                  <c:v>Overdue Re(Certifications)</c:v>
                </c:pt>
              </c:strCache>
            </c:strRef>
          </c:tx>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Sheet1!$C$6</c:f>
              <c:numCache>
                <c:formatCode>0.0</c:formatCode>
                <c:ptCount val="1"/>
                <c:pt idx="0">
                  <c:v>1.625</c:v>
                </c:pt>
              </c:numCache>
            </c:numRef>
          </c:val>
          <c:smooth val="0"/>
        </c:ser>
        <c:ser>
          <c:idx val="0"/>
          <c:order val="2"/>
          <c:tx>
            <c:strRef>
              <c:f>Sheet1!$B$7</c:f>
              <c:strCache>
                <c:ptCount val="1"/>
                <c:pt idx="0">
                  <c:v>Not Having Enough Staff to Handle the Workload</c:v>
                </c:pt>
              </c:strCache>
            </c:strRef>
          </c:tx>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Sheet1!$C$7</c:f>
              <c:numCache>
                <c:formatCode>0.0</c:formatCode>
                <c:ptCount val="1"/>
                <c:pt idx="0">
                  <c:v>4.25</c:v>
                </c:pt>
              </c:numCache>
            </c:numRef>
          </c:val>
          <c:smooth val="0"/>
        </c:ser>
        <c:ser>
          <c:idx val="4"/>
          <c:order val="3"/>
          <c:tx>
            <c:strRef>
              <c:f>Sheet1!$B$8</c:f>
              <c:strCache>
                <c:ptCount val="1"/>
                <c:pt idx="0">
                  <c:v>Complex HUD Regulations for Rent Calculations</c:v>
                </c:pt>
              </c:strCache>
            </c:strRef>
          </c:tx>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Sheet1!$C$8</c:f>
              <c:numCache>
                <c:formatCode>0.0</c:formatCode>
                <c:ptCount val="1"/>
                <c:pt idx="0">
                  <c:v>1.0789</c:v>
                </c:pt>
              </c:numCache>
            </c:numRef>
          </c:val>
          <c:smooth val="0"/>
        </c:ser>
        <c:ser>
          <c:idx val="6"/>
          <c:order val="4"/>
          <c:tx>
            <c:strRef>
              <c:f>Sheet1!$B$9</c:f>
              <c:strCache>
                <c:ptCount val="1"/>
                <c:pt idx="0">
                  <c:v>The PHA/Projects with (Re)Certification Staff Who Left the PHA Project</c:v>
                </c:pt>
              </c:strCache>
            </c:strRef>
          </c:tx>
          <c:val>
            <c:numRef>
              <c:f>Sheet1!$B$9</c:f>
              <c:numCache>
                <c:formatCode>General</c:formatCode>
                <c:ptCount val="1"/>
                <c:pt idx="0">
                  <c:v>0</c:v>
                </c:pt>
              </c:numCache>
            </c:numRef>
          </c:val>
          <c:smooth val="0"/>
        </c:ser>
        <c:ser>
          <c:idx val="1"/>
          <c:order val="5"/>
          <c:tx>
            <c:strRef>
              <c:f>Sheet1!$B$10</c:f>
              <c:strCache>
                <c:ptCount val="1"/>
                <c:pt idx="0">
                  <c:v>Reasons for Staff Turnover - Budget and Management (e.g. layoffs, budget cuts, new management)</c:v>
                </c:pt>
              </c:strCache>
            </c:strRef>
          </c:tx>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Sheet1!$C$10</c:f>
              <c:numCache>
                <c:formatCode>0.0</c:formatCode>
                <c:ptCount val="1"/>
                <c:pt idx="0">
                  <c:v>1.83</c:v>
                </c:pt>
              </c:numCache>
            </c:numRef>
          </c:val>
          <c:smooth val="0"/>
        </c:ser>
        <c:ser>
          <c:idx val="3"/>
          <c:order val="6"/>
          <c:tx>
            <c:strRef>
              <c:f>Sheet1!$B$11</c:f>
              <c:strCache>
                <c:ptCount val="1"/>
                <c:pt idx="0">
                  <c:v>PHA/Projects with New Staff or Existing Staff Reassigned to (Re)Certification Staff in the Past 12 Months</c:v>
                </c:pt>
              </c:strCache>
            </c:strRef>
          </c:tx>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Sheet1!$C$11</c:f>
              <c:numCache>
                <c:formatCode>0.0</c:formatCode>
                <c:ptCount val="1"/>
                <c:pt idx="0">
                  <c:v>1.5</c:v>
                </c:pt>
              </c:numCache>
            </c:numRef>
          </c:val>
          <c:smooth val="0"/>
        </c:ser>
        <c:dLbls>
          <c:showLegendKey val="0"/>
          <c:showVal val="0"/>
          <c:showCatName val="0"/>
          <c:showSerName val="0"/>
          <c:showPercent val="0"/>
          <c:showBubbleSize val="0"/>
        </c:dLbls>
        <c:marker val="1"/>
        <c:smooth val="0"/>
        <c:axId val="148958592"/>
        <c:axId val="148976768"/>
      </c:lineChart>
      <c:catAx>
        <c:axId val="148958592"/>
        <c:scaling>
          <c:orientation val="minMax"/>
        </c:scaling>
        <c:delete val="1"/>
        <c:axPos val="b"/>
        <c:numFmt formatCode="General" sourceLinked="1"/>
        <c:majorTickMark val="out"/>
        <c:minorTickMark val="none"/>
        <c:tickLblPos val="none"/>
        <c:crossAx val="148976768"/>
        <c:crosses val="autoZero"/>
        <c:auto val="1"/>
        <c:lblAlgn val="ctr"/>
        <c:lblOffset val="100"/>
        <c:noMultiLvlLbl val="0"/>
      </c:catAx>
      <c:valAx>
        <c:axId val="148976768"/>
        <c:scaling>
          <c:orientation val="minMax"/>
          <c:max val="5"/>
          <c:min val="0"/>
        </c:scaling>
        <c:delete val="0"/>
        <c:axPos val="l"/>
        <c:majorGridlines/>
        <c:numFmt formatCode="0.0" sourceLinked="1"/>
        <c:majorTickMark val="out"/>
        <c:minorTickMark val="none"/>
        <c:tickLblPos val="nextTo"/>
        <c:txPr>
          <a:bodyPr/>
          <a:lstStyle/>
          <a:p>
            <a:pPr>
              <a:defRPr b="1"/>
            </a:pPr>
            <a:endParaRPr lang="en-US"/>
          </a:p>
        </c:txPr>
        <c:crossAx val="148958592"/>
        <c:crosses val="autoZero"/>
        <c:crossBetween val="between"/>
        <c:majorUnit val="0.5"/>
        <c:minorUnit val="4.0000000000000022E-2"/>
      </c:valAx>
    </c:plotArea>
    <c:legend>
      <c:legendPos val="r"/>
      <c:layout>
        <c:manualLayout>
          <c:xMode val="edge"/>
          <c:yMode val="edge"/>
          <c:x val="0.72985500288073801"/>
          <c:y val="0.24239013873265841"/>
          <c:w val="0.26309039114013189"/>
          <c:h val="0.72365991751031211"/>
        </c:manualLayout>
      </c:layout>
      <c:overlay val="0"/>
      <c:txPr>
        <a:bodyPr/>
        <a:lstStyle/>
        <a:p>
          <a:pPr>
            <a:defRPr sz="1000" b="1"/>
          </a:pPr>
          <a:endParaRPr lang="en-US"/>
        </a:p>
      </c:txPr>
    </c:legend>
    <c:plotVisOnly val="1"/>
    <c:dispBlanksAs val="gap"/>
    <c:showDLblsOverMax val="0"/>
  </c:chart>
  <c:txPr>
    <a:bodyPr/>
    <a:lstStyle/>
    <a:p>
      <a:pPr>
        <a:defRPr sz="12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383331D-B897-480A-BB2F-FCB677D01A83}" type="datetimeFigureOut">
              <a:rPr lang="en-US" smtClean="0"/>
              <a:pPr/>
              <a:t>11/1/2013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C685570-F701-4AF4-94F7-7C755C41B1D6}" type="slidenum">
              <a:rPr lang="en-US" smtClean="0"/>
              <a:pPr/>
              <a:t>‹#›</a:t>
            </a:fld>
            <a:endParaRPr lang="en-US"/>
          </a:p>
        </p:txBody>
      </p:sp>
    </p:spTree>
    <p:extLst>
      <p:ext uri="{BB962C8B-B14F-4D97-AF65-F5344CB8AC3E}">
        <p14:creationId xmlns:p14="http://schemas.microsoft.com/office/powerpoint/2010/main" val="3406510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9F6A78-2426-4CCF-9C52-0DB6A010E1D1}" type="slidenum">
              <a:rPr lang="en-US"/>
              <a:pPr/>
              <a:t>7</a:t>
            </a:fld>
            <a:endParaRPr lang="en-US"/>
          </a:p>
        </p:txBody>
      </p:sp>
    </p:spTree>
    <p:extLst>
      <p:ext uri="{BB962C8B-B14F-4D97-AF65-F5344CB8AC3E}">
        <p14:creationId xmlns:p14="http://schemas.microsoft.com/office/powerpoint/2010/main" val="27570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012DEA-3EB3-4BEF-92D8-CA29574A980F}" type="slidenum">
              <a:rPr lang="en-US" smtClean="0"/>
              <a:pPr>
                <a:defRPr/>
              </a:pPr>
              <a:t>8</a:t>
            </a:fld>
            <a:endParaRPr lang="en-US"/>
          </a:p>
        </p:txBody>
      </p:sp>
    </p:spTree>
    <p:extLst>
      <p:ext uri="{BB962C8B-B14F-4D97-AF65-F5344CB8AC3E}">
        <p14:creationId xmlns:p14="http://schemas.microsoft.com/office/powerpoint/2010/main" val="3092446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012DEA-3EB3-4BEF-92D8-CA29574A980F}" type="slidenum">
              <a:rPr lang="en-US" smtClean="0"/>
              <a:pPr>
                <a:defRPr/>
              </a:pPr>
              <a:t>9</a:t>
            </a:fld>
            <a:endParaRPr lang="en-US"/>
          </a:p>
        </p:txBody>
      </p:sp>
    </p:spTree>
    <p:extLst>
      <p:ext uri="{BB962C8B-B14F-4D97-AF65-F5344CB8AC3E}">
        <p14:creationId xmlns:p14="http://schemas.microsoft.com/office/powerpoint/2010/main" val="2942055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012DEA-3EB3-4BEF-92D8-CA29574A980F}" type="slidenum">
              <a:rPr lang="en-US" smtClean="0"/>
              <a:pPr>
                <a:defRPr/>
              </a:pPr>
              <a:t>10</a:t>
            </a:fld>
            <a:endParaRPr lang="en-US"/>
          </a:p>
        </p:txBody>
      </p:sp>
    </p:spTree>
    <p:extLst>
      <p:ext uri="{BB962C8B-B14F-4D97-AF65-F5344CB8AC3E}">
        <p14:creationId xmlns:p14="http://schemas.microsoft.com/office/powerpoint/2010/main" val="419407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012DEA-3EB3-4BEF-92D8-CA29574A980F}" type="slidenum">
              <a:rPr lang="en-US" smtClean="0"/>
              <a:pPr>
                <a:defRPr/>
              </a:pPr>
              <a:t>11</a:t>
            </a:fld>
            <a:endParaRPr lang="en-US"/>
          </a:p>
        </p:txBody>
      </p:sp>
    </p:spTree>
    <p:extLst>
      <p:ext uri="{BB962C8B-B14F-4D97-AF65-F5344CB8AC3E}">
        <p14:creationId xmlns:p14="http://schemas.microsoft.com/office/powerpoint/2010/main" val="1065162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fontAlgn="base">
              <a:spcBef>
                <a:spcPct val="0"/>
              </a:spcBef>
              <a:spcAft>
                <a:spcPct val="0"/>
              </a:spcAft>
              <a:defRPr>
                <a:solidFill>
                  <a:schemeClr val="tx1"/>
                </a:solidFill>
                <a:latin typeface="Calibri" panose="020F0502020204030204" pitchFamily="34" charset="0"/>
              </a:defRPr>
            </a:lvl6pPr>
            <a:lvl7pPr marL="3141490" indent="-241653" fontAlgn="base">
              <a:spcBef>
                <a:spcPct val="0"/>
              </a:spcBef>
              <a:spcAft>
                <a:spcPct val="0"/>
              </a:spcAft>
              <a:defRPr>
                <a:solidFill>
                  <a:schemeClr val="tx1"/>
                </a:solidFill>
                <a:latin typeface="Calibri" panose="020F0502020204030204" pitchFamily="34" charset="0"/>
              </a:defRPr>
            </a:lvl7pPr>
            <a:lvl8pPr marL="3624796" indent="-241653" fontAlgn="base">
              <a:spcBef>
                <a:spcPct val="0"/>
              </a:spcBef>
              <a:spcAft>
                <a:spcPct val="0"/>
              </a:spcAft>
              <a:defRPr>
                <a:solidFill>
                  <a:schemeClr val="tx1"/>
                </a:solidFill>
                <a:latin typeface="Calibri" panose="020F0502020204030204" pitchFamily="34" charset="0"/>
              </a:defRPr>
            </a:lvl8pPr>
            <a:lvl9pPr marL="4108102" indent="-241653"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BC62A85-EFEE-436B-B33C-D9560B2FC6F3}" type="slidenum">
              <a:rPr lang="en-US">
                <a:solidFill>
                  <a:srgbClr val="000000"/>
                </a:solidFill>
                <a:latin typeface="Gill Sans"/>
                <a:ea typeface="ヒラギノ角ゴ ProN W3"/>
                <a:cs typeface="ヒラギノ角ゴ ProN W3"/>
                <a:sym typeface="Gill Sans"/>
              </a:rPr>
              <a:pPr fontAlgn="base">
                <a:spcBef>
                  <a:spcPct val="0"/>
                </a:spcBef>
                <a:spcAft>
                  <a:spcPct val="0"/>
                </a:spcAft>
              </a:pPr>
              <a:t>18</a:t>
            </a:fld>
            <a:endParaRPr lang="en-US">
              <a:solidFill>
                <a:srgbClr val="000000"/>
              </a:solidFill>
              <a:latin typeface="Gill Sans"/>
              <a:ea typeface="ヒラギノ角ゴ ProN W3"/>
              <a:cs typeface="ヒラギノ角ゴ ProN W3"/>
              <a:sym typeface="Gill Sans"/>
            </a:endParaRPr>
          </a:p>
        </p:txBody>
      </p:sp>
    </p:spTree>
    <p:extLst>
      <p:ext uri="{BB962C8B-B14F-4D97-AF65-F5344CB8AC3E}">
        <p14:creationId xmlns:p14="http://schemas.microsoft.com/office/powerpoint/2010/main" val="1224431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50BBF-D4D8-40AE-AE45-0F709874CEEC}" type="slidenum">
              <a:rPr lang="en-US"/>
              <a:pPr/>
              <a:t>23</a:t>
            </a:fld>
            <a:endParaRPr lang="en-US"/>
          </a:p>
        </p:txBody>
      </p:sp>
    </p:spTree>
    <p:extLst>
      <p:ext uri="{BB962C8B-B14F-4D97-AF65-F5344CB8AC3E}">
        <p14:creationId xmlns:p14="http://schemas.microsoft.com/office/powerpoint/2010/main" val="2583351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97A370-6F2E-4784-A51C-83480FD4A01C}" type="datetime1">
              <a:rPr lang="en-US" smtClean="0"/>
              <a:t>11/1/2013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512DE7-8852-470F-AF27-C222C3145E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9C0EE-E68B-4821-88BB-45F59C3D370E}" type="datetime1">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124145-E780-47B2-9C95-19E4FF290C63}" type="datetime1">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969C59-04B7-4789-9E24-20752DD0C46D}" type="datetime1">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F7D173-8D94-4AB9-9631-4DB2CD35013E}" type="datetime1">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512DE7-8852-470F-AF27-C222C3145E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1CDED-9872-4646-BDD9-73A03ED5D53E}" type="datetime1">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4E7528-FF4C-4E55-BB8A-7FDBA6498CF1}" type="datetime1">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FEFD0A-B6B6-48A0-9D6D-B442E7D9BB88}" type="datetime1">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A00F2-4DF8-4703-B346-4CA6608F9F31}" type="datetime1">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13F188-1319-43FD-AAC1-C8777EF838A2}" type="datetime1">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512DE7-8852-470F-AF27-C222C3145E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CAE8FD-D418-4AE4-B5C0-B197C2523A0A}" type="datetime1">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512DE7-8852-470F-AF27-C222C3145E0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BECDD8-FC49-48B5-8C7B-D6176BFC250E}" type="datetime1">
              <a:rPr lang="en-US" smtClean="0"/>
              <a:t>11/1/2013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512DE7-8852-470F-AF27-C222C3145E0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ahro.org/news-content/your-advocacy-needed-%E2%80%9Cstorm%E2%80%9D-hill-tuesday" TargetMode="External"/><Relationship Id="rId2" Type="http://schemas.openxmlformats.org/officeDocument/2006/relationships/hyperlink" Target="http://www.nahro.org/local-and-national-new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nahro.org/nahro-advocacy"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ahro.org/news-content/updated-nahro-posts-archived-voucher-program-webinar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cid:image002.jpg@01CE1F25.B722DF50"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ctrTitle"/>
          </p:nvPr>
        </p:nvSpPr>
        <p:spPr>
          <a:xfrm>
            <a:off x="457200" y="3276600"/>
            <a:ext cx="7851648" cy="762000"/>
          </a:xfrm>
        </p:spPr>
        <p:txBody>
          <a:bodyPr rtlCol="0">
            <a:normAutofit fontScale="90000"/>
          </a:bodyPr>
          <a:lstStyle/>
          <a:p>
            <a:pPr marL="228600" indent="-228600" algn="ctr">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5400" dirty="0" smtClean="0"/>
              <a:t>NAHRO </a:t>
            </a:r>
            <a:br>
              <a:rPr lang="en-US" sz="5400" dirty="0" smtClean="0"/>
            </a:br>
            <a:r>
              <a:rPr lang="en-US" sz="5400" dirty="0" smtClean="0"/>
              <a:t>Washington Update</a:t>
            </a:r>
            <a:r>
              <a:rPr lang="en-US" dirty="0" smtClean="0"/>
              <a:t/>
            </a:r>
            <a:br>
              <a:rPr lang="en-US" dirty="0" smtClean="0"/>
            </a:br>
            <a:r>
              <a:rPr lang="en-US" dirty="0" smtClean="0"/>
              <a:t/>
            </a:r>
            <a:br>
              <a:rPr lang="en-US" dirty="0" smtClean="0"/>
            </a:br>
            <a:r>
              <a:rPr lang="en-US" sz="2200" dirty="0" smtClean="0">
                <a:solidFill>
                  <a:schemeClr val="tx1"/>
                </a:solidFill>
              </a:rPr>
              <a:t>Jonathan Zimmerman</a:t>
            </a:r>
            <a:r>
              <a:rPr lang="en-US" dirty="0" smtClean="0">
                <a:solidFill>
                  <a:schemeClr val="tx1"/>
                </a:solidFill>
              </a:rPr>
              <a:t/>
            </a:r>
            <a:br>
              <a:rPr lang="en-US" dirty="0" smtClean="0">
                <a:solidFill>
                  <a:schemeClr val="tx1"/>
                </a:solidFill>
              </a:rPr>
            </a:br>
            <a:r>
              <a:rPr lang="en-US" sz="2400" dirty="0" smtClean="0">
                <a:solidFill>
                  <a:schemeClr val="tx1"/>
                </a:solidFill>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t>Senior </a:t>
            </a:r>
            <a:r>
              <a:rPr lang="en-US" sz="2400" dirty="0">
                <a:solidFill>
                  <a:schemeClr val="tx1"/>
                </a:solidFill>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t>Policy </a:t>
            </a:r>
            <a:r>
              <a:rPr lang="en-US" sz="2400" dirty="0" smtClean="0">
                <a:solidFill>
                  <a:schemeClr val="tx1"/>
                </a:solidFill>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t>Advisor</a:t>
            </a:r>
            <a:endParaRPr lang="en-US" sz="2400" dirty="0">
              <a:solidFill>
                <a:schemeClr val="tx1"/>
              </a:solidFill>
            </a:endParaRPr>
          </a:p>
        </p:txBody>
      </p:sp>
      <p:pic>
        <p:nvPicPr>
          <p:cNvPr id="3075" name="Picture 3" descr="NAHRO Logo Red-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8674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740022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28650" y="1007269"/>
            <a:ext cx="7886700" cy="614363"/>
          </a:xfrm>
        </p:spPr>
        <p:txBody>
          <a:bodyPr/>
          <a:lstStyle/>
          <a:p>
            <a:pPr algn="ctr" eaLnBrk="1" hangingPunct="1"/>
            <a:r>
              <a:rPr lang="en-US" sz="2100" b="1"/>
              <a:t>31 Percent Administrative Fee Cut in FY 2013</a:t>
            </a:r>
          </a:p>
        </p:txBody>
      </p:sp>
      <p:sp>
        <p:nvSpPr>
          <p:cNvPr id="5123" name="Content Placeholder 2"/>
          <p:cNvSpPr>
            <a:spLocks noGrp="1"/>
          </p:cNvSpPr>
          <p:nvPr>
            <p:ph idx="1"/>
          </p:nvPr>
        </p:nvSpPr>
        <p:spPr>
          <a:xfrm>
            <a:off x="870347" y="1727597"/>
            <a:ext cx="7904559" cy="3762375"/>
          </a:xfrm>
        </p:spPr>
        <p:txBody>
          <a:bodyPr>
            <a:noAutofit/>
          </a:bodyPr>
          <a:lstStyle/>
          <a:p>
            <a:pPr eaLnBrk="1" hangingPunct="1">
              <a:lnSpc>
                <a:spcPct val="100000"/>
              </a:lnSpc>
            </a:pPr>
            <a:r>
              <a:rPr lang="en-US" sz="1600" dirty="0"/>
              <a:t>Since administrative fee earnings for each PHA are based on the number of voucher-assisted households leased, as the total number of low-income households leased in voucher programs has decreased in 2013 it has undermined the maximum number of households PHAs could have otherwise leased with the total HAP-related funds available to </a:t>
            </a:r>
            <a:r>
              <a:rPr lang="en-US" sz="1600" dirty="0" smtClean="0"/>
              <a:t>them.  Under an annual </a:t>
            </a:r>
            <a:r>
              <a:rPr lang="en-US" sz="1600" dirty="0" err="1" smtClean="0"/>
              <a:t>rebenchmarking</a:t>
            </a:r>
            <a:r>
              <a:rPr lang="en-US" sz="1600" dirty="0" smtClean="0"/>
              <a:t> voucher HAP renewal formula for FY 2014 this will lead to a continuation of the “downward spiral” in FY 2013; </a:t>
            </a:r>
          </a:p>
          <a:p>
            <a:pPr eaLnBrk="1" hangingPunct="1">
              <a:lnSpc>
                <a:spcPct val="100000"/>
              </a:lnSpc>
            </a:pPr>
            <a:endParaRPr lang="en-US" sz="1600" dirty="0"/>
          </a:p>
          <a:p>
            <a:pPr eaLnBrk="1" hangingPunct="1">
              <a:lnSpc>
                <a:spcPct val="100000"/>
              </a:lnSpc>
            </a:pPr>
            <a:r>
              <a:rPr lang="en-US" sz="1600" dirty="0"/>
              <a:t>Higher proportional reductions in the average number of voucher program staff, </a:t>
            </a:r>
            <a:r>
              <a:rPr lang="en-US" sz="1600" dirty="0" smtClean="0"/>
              <a:t>corresponding with higher </a:t>
            </a:r>
            <a:r>
              <a:rPr lang="en-US" sz="1600" dirty="0"/>
              <a:t>caseload sizes and HQS inspection volumes per staff, higher turnover of voucher staff, higher errors in eligibility determinations and rent calculations due to not having enough staff to handle the workload, overdue </a:t>
            </a:r>
            <a:r>
              <a:rPr lang="en-US" sz="1600" dirty="0" err="1"/>
              <a:t>recertifications</a:t>
            </a:r>
            <a:r>
              <a:rPr lang="en-US" sz="1600" dirty="0"/>
              <a:t>, and improper payments</a:t>
            </a:r>
            <a:r>
              <a:rPr lang="en-US" sz="1600" dirty="0" smtClean="0"/>
              <a:t>;</a:t>
            </a:r>
          </a:p>
          <a:p>
            <a:pPr eaLnBrk="1" hangingPunct="1">
              <a:lnSpc>
                <a:spcPct val="100000"/>
              </a:lnSpc>
              <a:buNone/>
            </a:pPr>
            <a:endParaRPr lang="en-US" sz="1600" dirty="0"/>
          </a:p>
          <a:p>
            <a:pPr eaLnBrk="1" hangingPunct="1">
              <a:lnSpc>
                <a:spcPct val="100000"/>
              </a:lnSpc>
            </a:pPr>
            <a:r>
              <a:rPr lang="en-US" sz="1600" dirty="0"/>
              <a:t>Reduction in the families served who require intensive service coordination including homeless veterans, at-risk youth, and disaster victims. With great anguish, more and more PHAs have had to decline incremental HUD-VASH voucher awards, as a direct result of administrative funding levels that are insufficient to administer this important program.</a:t>
            </a:r>
          </a:p>
        </p:txBody>
      </p:sp>
      <p:pic>
        <p:nvPicPr>
          <p:cNvPr id="5124" name="Picture 3"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739379" cy="43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28650" y="1131094"/>
            <a:ext cx="7886700" cy="479822"/>
          </a:xfrm>
        </p:spPr>
        <p:txBody>
          <a:bodyPr/>
          <a:lstStyle/>
          <a:p>
            <a:pPr algn="ctr" eaLnBrk="1" hangingPunct="1"/>
            <a:r>
              <a:rPr lang="en-US" sz="2100" b="1"/>
              <a:t>31 Percent Administrative Fee Cut in FY 2013</a:t>
            </a:r>
            <a:endParaRPr lang="en-US" sz="2100"/>
          </a:p>
        </p:txBody>
      </p:sp>
      <p:sp>
        <p:nvSpPr>
          <p:cNvPr id="3" name="Content Placeholder 2"/>
          <p:cNvSpPr>
            <a:spLocks noGrp="1"/>
          </p:cNvSpPr>
          <p:nvPr>
            <p:ph idx="1"/>
          </p:nvPr>
        </p:nvSpPr>
        <p:spPr>
          <a:xfrm>
            <a:off x="628650" y="1707356"/>
            <a:ext cx="7886700" cy="3782616"/>
          </a:xfrm>
        </p:spPr>
        <p:txBody>
          <a:bodyPr rtlCol="0">
            <a:normAutofit fontScale="85000" lnSpcReduction="20000"/>
          </a:bodyPr>
          <a:lstStyle/>
          <a:p>
            <a:pPr eaLnBrk="1" fontAlgn="auto" hangingPunct="1">
              <a:spcAft>
                <a:spcPts val="0"/>
              </a:spcAft>
              <a:defRPr/>
            </a:pPr>
            <a:endParaRPr lang="en-US" sz="1950" dirty="0"/>
          </a:p>
          <a:p>
            <a:pPr eaLnBrk="1" fontAlgn="auto" hangingPunct="1">
              <a:spcAft>
                <a:spcPts val="0"/>
              </a:spcAft>
              <a:defRPr/>
            </a:pPr>
            <a:r>
              <a:rPr lang="en-US" sz="1950"/>
              <a:t>PHAs </a:t>
            </a:r>
            <a:r>
              <a:rPr lang="en-US" sz="1950" dirty="0"/>
              <a:t>have “handed back” their voucher programs to HUD or transferred them to another PHA.</a:t>
            </a:r>
          </a:p>
          <a:p>
            <a:pPr eaLnBrk="1" fontAlgn="auto" hangingPunct="1">
              <a:spcAft>
                <a:spcPts val="0"/>
              </a:spcAft>
              <a:buNone/>
              <a:defRPr/>
            </a:pPr>
            <a:endParaRPr lang="en-US" sz="1950" dirty="0"/>
          </a:p>
          <a:p>
            <a:pPr eaLnBrk="1" fontAlgn="auto" hangingPunct="1">
              <a:spcAft>
                <a:spcPts val="0"/>
              </a:spcAft>
              <a:defRPr/>
            </a:pPr>
            <a:r>
              <a:rPr lang="en-US" sz="1950" dirty="0"/>
              <a:t>Continued PHA staff layoffs, furloughs, reduction of work days, and not filling vacated positions have led:</a:t>
            </a:r>
          </a:p>
          <a:p>
            <a:pPr marL="0" indent="0" eaLnBrk="1" fontAlgn="auto" hangingPunct="1">
              <a:spcAft>
                <a:spcPts val="0"/>
              </a:spcAft>
              <a:buNone/>
              <a:defRPr/>
            </a:pPr>
            <a:endParaRPr lang="en-US" sz="1950" dirty="0"/>
          </a:p>
          <a:p>
            <a:pPr lvl="1" eaLnBrk="1" fontAlgn="auto" hangingPunct="1">
              <a:spcAft>
                <a:spcPts val="0"/>
              </a:spcAft>
              <a:defRPr/>
            </a:pPr>
            <a:r>
              <a:rPr lang="en-US" sz="1950" dirty="0"/>
              <a:t>to a corresponding reduction and elimination of activities such as program integrity measures and fraud recovery, discretionary interim income and rent re-examinations and other voucher program functions; and</a:t>
            </a:r>
          </a:p>
          <a:p>
            <a:pPr lvl="1" eaLnBrk="1" fontAlgn="auto" hangingPunct="1">
              <a:spcAft>
                <a:spcPts val="0"/>
              </a:spcAft>
              <a:defRPr/>
            </a:pPr>
            <a:endParaRPr lang="en-US" sz="1950" dirty="0"/>
          </a:p>
          <a:p>
            <a:pPr lvl="1" eaLnBrk="1" fontAlgn="auto" hangingPunct="1">
              <a:spcAft>
                <a:spcPts val="0"/>
              </a:spcAft>
              <a:defRPr/>
            </a:pPr>
            <a:r>
              <a:rPr lang="en-US" sz="1950" dirty="0"/>
              <a:t>a reduction in briefings, issuing vouchers, assisting in housing search, conducting HQS inspections and the overall lease-up processes are time and labor intensive. </a:t>
            </a:r>
          </a:p>
          <a:p>
            <a:pPr marL="0" indent="0" eaLnBrk="1" fontAlgn="auto" hangingPunct="1">
              <a:spcAft>
                <a:spcPts val="0"/>
              </a:spcAft>
              <a:buNone/>
              <a:defRPr/>
            </a:pPr>
            <a:r>
              <a:rPr lang="en-US" sz="1950" dirty="0"/>
              <a:t> </a:t>
            </a:r>
          </a:p>
          <a:p>
            <a:pPr eaLnBrk="1" fontAlgn="auto" hangingPunct="1">
              <a:spcAft>
                <a:spcPts val="0"/>
              </a:spcAft>
              <a:defRPr/>
            </a:pPr>
            <a:endParaRPr lang="en-US" dirty="0" smtClean="0"/>
          </a:p>
        </p:txBody>
      </p:sp>
      <p:pic>
        <p:nvPicPr>
          <p:cNvPr id="6148" name="Picture 3"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72200"/>
            <a:ext cx="739379" cy="43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414413" y="1485900"/>
          <a:ext cx="6300838" cy="4229100"/>
        </p:xfrm>
        <a:graphic>
          <a:graphicData uri="http://schemas.openxmlformats.org/drawingml/2006/chart">
            <c:chart xmlns:c="http://schemas.openxmlformats.org/drawingml/2006/chart" xmlns:r="http://schemas.openxmlformats.org/officeDocument/2006/relationships" r:id="rId2"/>
          </a:graphicData>
        </a:graphic>
      </p:graphicFrame>
      <p:sp>
        <p:nvSpPr>
          <p:cNvPr id="10243" name="Title 4"/>
          <p:cNvSpPr>
            <a:spLocks noGrp="1"/>
          </p:cNvSpPr>
          <p:nvPr>
            <p:ph type="title"/>
          </p:nvPr>
        </p:nvSpPr>
        <p:spPr>
          <a:xfrm>
            <a:off x="2743200" y="1371600"/>
            <a:ext cx="5170885" cy="461963"/>
          </a:xfrm>
        </p:spPr>
        <p:txBody>
          <a:bodyPr>
            <a:normAutofit/>
          </a:bodyPr>
          <a:lstStyle/>
          <a:p>
            <a:pPr algn="ctr"/>
            <a:r>
              <a:rPr lang="en-US" sz="1800" b="1" dirty="0"/>
              <a:t>Ongoing Administrative Fee Pro-Rations</a:t>
            </a:r>
            <a:endParaRPr lang="en-US" sz="1800" dirty="0"/>
          </a:p>
        </p:txBody>
      </p:sp>
      <p:pic>
        <p:nvPicPr>
          <p:cNvPr id="10244" name="Picture 4"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19800"/>
            <a:ext cx="1064419" cy="54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512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400" b="1" dirty="0" smtClean="0"/>
              <a:t>PHAs Handing Back Voucher Programs</a:t>
            </a:r>
            <a:endParaRPr lang="en-US" sz="2400" b="1" dirty="0"/>
          </a:p>
        </p:txBody>
      </p:sp>
      <p:sp>
        <p:nvSpPr>
          <p:cNvPr id="3" name="Content Placeholder 2"/>
          <p:cNvSpPr>
            <a:spLocks noGrp="1"/>
          </p:cNvSpPr>
          <p:nvPr>
            <p:ph idx="1"/>
          </p:nvPr>
        </p:nvSpPr>
        <p:spPr/>
        <p:txBody>
          <a:bodyPr>
            <a:normAutofit/>
          </a:bodyPr>
          <a:lstStyle/>
          <a:p>
            <a:r>
              <a:rPr lang="en-US" dirty="0"/>
              <a:t>Since FY 2003 - the last year that PHAs’ received full administrative funding – 213 PHAs, or 9 percent of all PHAs administering voucher programs, have “handed back” their voucher programs to HUD or transferred them to another PHA. </a:t>
            </a:r>
            <a:r>
              <a:rPr lang="en-US" dirty="0" smtClean="0"/>
              <a:t>When </a:t>
            </a:r>
            <a:r>
              <a:rPr lang="en-US" dirty="0"/>
              <a:t>this happens, there is a loss of the kind of services provided by local PHAs and it adversely affects PHAs’ ability to maintain the number of low-income households leased while fully utilizing the rental housing subsidy funds available.</a:t>
            </a:r>
          </a:p>
          <a:p>
            <a:endParaRPr lang="en-US" dirty="0"/>
          </a:p>
          <a:p>
            <a:endParaRPr lang="en-US" dirty="0"/>
          </a:p>
        </p:txBody>
      </p:sp>
      <p:pic>
        <p:nvPicPr>
          <p:cNvPr id="4" name="Picture 4" descr="NAHRO Logo Red-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019800"/>
            <a:ext cx="1064419" cy="54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508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46548" y="1428750"/>
            <a:ext cx="6940153" cy="514350"/>
          </a:xfrm>
        </p:spPr>
        <p:txBody>
          <a:bodyPr>
            <a:noAutofit/>
          </a:bodyPr>
          <a:lstStyle/>
          <a:p>
            <a:pPr algn="ctr"/>
            <a:r>
              <a:rPr lang="en-US" sz="1600" b="1" dirty="0"/>
              <a:t>Number of PHAs That Have Handed Back Their Voucher Program to HUD or Transferred to Another PHA</a:t>
            </a:r>
          </a:p>
        </p:txBody>
      </p:sp>
      <p:graphicFrame>
        <p:nvGraphicFramePr>
          <p:cNvPr id="7" name="Chart 6"/>
          <p:cNvGraphicFramePr/>
          <p:nvPr/>
        </p:nvGraphicFramePr>
        <p:xfrm>
          <a:off x="589209" y="1657350"/>
          <a:ext cx="7068892" cy="4057650"/>
        </p:xfrm>
        <a:graphic>
          <a:graphicData uri="http://schemas.openxmlformats.org/drawingml/2006/chart">
            <c:chart xmlns:c="http://schemas.openxmlformats.org/drawingml/2006/chart" xmlns:r="http://schemas.openxmlformats.org/officeDocument/2006/relationships" r:id="rId2"/>
          </a:graphicData>
        </a:graphic>
      </p:graphicFrame>
      <p:pic>
        <p:nvPicPr>
          <p:cNvPr id="11268" name="Picture 3"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960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8284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981200" y="1066800"/>
            <a:ext cx="4572000" cy="646331"/>
          </a:xfrm>
          <a:prstGeom prst="rect">
            <a:avLst/>
          </a:prstGeom>
        </p:spPr>
        <p:txBody>
          <a:bodyPr>
            <a:spAutoFit/>
          </a:bodyPr>
          <a:lstStyle/>
          <a:p>
            <a:pPr algn="ctr">
              <a:defRPr sz="1800" b="1" i="0" u="none" strike="noStrike" kern="1200" baseline="0">
                <a:solidFill>
                  <a:srgbClr val="000000"/>
                </a:solidFill>
                <a:latin typeface="Calibri"/>
                <a:ea typeface="Calibri"/>
                <a:cs typeface="Calibri"/>
              </a:defRPr>
            </a:pPr>
            <a:r>
              <a:rPr lang="en-US" dirty="0" smtClean="0"/>
              <a:t>Household Caseload Size Average Per PHA FTE Voucher Program Staff </a:t>
            </a:r>
            <a:endParaRPr lang="en-US" dirty="0"/>
          </a:p>
        </p:txBody>
      </p:sp>
      <p:pic>
        <p:nvPicPr>
          <p:cNvPr id="4" name="Picture 4"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19800"/>
            <a:ext cx="104117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689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nvGraphicFramePr>
        <p:xfrm>
          <a:off x="676141" y="944799"/>
          <a:ext cx="7210559" cy="4941651"/>
        </p:xfrm>
        <a:graphic>
          <a:graphicData uri="http://schemas.openxmlformats.org/drawingml/2006/chart">
            <c:chart xmlns:c="http://schemas.openxmlformats.org/drawingml/2006/chart" xmlns:r="http://schemas.openxmlformats.org/officeDocument/2006/relationships" r:id="rId2"/>
          </a:graphicData>
        </a:graphic>
      </p:graphicFrame>
      <p:pic>
        <p:nvPicPr>
          <p:cNvPr id="12291" name="Picture 2"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198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32889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nvGraphicFramePr>
        <p:xfrm>
          <a:off x="453981" y="1085850"/>
          <a:ext cx="7318420" cy="4800600"/>
        </p:xfrm>
        <a:graphic>
          <a:graphicData uri="http://schemas.openxmlformats.org/drawingml/2006/chart">
            <c:chart xmlns:c="http://schemas.openxmlformats.org/drawingml/2006/chart" xmlns:r="http://schemas.openxmlformats.org/officeDocument/2006/relationships" r:id="rId2"/>
          </a:graphicData>
        </a:graphic>
      </p:graphicFrame>
      <p:pic>
        <p:nvPicPr>
          <p:cNvPr id="13315" name="Picture 2"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198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185051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270456" y="1200150"/>
          <a:ext cx="7330494" cy="4000500"/>
        </p:xfrm>
        <a:graphic>
          <a:graphicData uri="http://schemas.openxmlformats.org/drawingml/2006/chart">
            <c:chart xmlns:c="http://schemas.openxmlformats.org/drawingml/2006/chart" xmlns:r="http://schemas.openxmlformats.org/officeDocument/2006/relationships" r:id="rId3"/>
          </a:graphicData>
        </a:graphic>
      </p:graphicFrame>
      <p:sp>
        <p:nvSpPr>
          <p:cNvPr id="14339" name="TextBox 5"/>
          <p:cNvSpPr txBox="1">
            <a:spLocks noChangeArrowheads="1"/>
          </p:cNvSpPr>
          <p:nvPr/>
        </p:nvSpPr>
        <p:spPr bwMode="auto">
          <a:xfrm>
            <a:off x="1143000" y="5638800"/>
            <a:ext cx="60579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b="1" dirty="0">
                <a:solidFill>
                  <a:srgbClr val="000000"/>
                </a:solidFill>
                <a:latin typeface="Gill Sans"/>
                <a:ea typeface="ヒラギノ角ゴ ProN W3"/>
                <a:cs typeface="ヒラギノ角ゴ ProN W3"/>
                <a:sym typeface="Gill Sans"/>
              </a:rPr>
              <a:t>A 4.3 to 1 ratio (4.3:1) means that an occurrence in a particular area of the Section 8 Tenant-Based Rental Housing Voucher program is 4.3 times the rate of this type of </a:t>
            </a:r>
            <a:r>
              <a:rPr lang="en-US" sz="1200" b="1" dirty="0" smtClean="0">
                <a:solidFill>
                  <a:srgbClr val="000000"/>
                </a:solidFill>
                <a:latin typeface="Gill Sans"/>
                <a:ea typeface="ヒラギノ角ゴ ProN W3"/>
                <a:cs typeface="ヒラギノ角ゴ ProN W3"/>
                <a:sym typeface="Gill Sans"/>
              </a:rPr>
              <a:t>occurrence</a:t>
            </a:r>
            <a:r>
              <a:rPr lang="en-US" sz="1200" b="1" dirty="0">
                <a:solidFill>
                  <a:srgbClr val="000000"/>
                </a:solidFill>
                <a:latin typeface="Gill Sans"/>
                <a:ea typeface="ヒラギノ角ゴ ProN W3"/>
                <a:cs typeface="ヒラギノ角ゴ ProN W3"/>
                <a:sym typeface="Gill Sans"/>
              </a:rPr>
              <a:t>, when compared with the Project-Based Section 8 Rental Assistance program.</a:t>
            </a:r>
          </a:p>
        </p:txBody>
      </p:sp>
      <p:pic>
        <p:nvPicPr>
          <p:cNvPr id="14340" name="Picture 3" descr="NAHRO Logo Red-Blac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19800"/>
            <a:ext cx="933915" cy="545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5757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04088"/>
            <a:ext cx="8229600" cy="667512"/>
          </a:xfrm>
        </p:spPr>
        <p:txBody>
          <a:bodyPr>
            <a:normAutofit/>
          </a:bodyPr>
          <a:lstStyle/>
          <a:p>
            <a:pPr algn="ctr"/>
            <a:r>
              <a:rPr lang="en-US" sz="2000" b="1" dirty="0">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t>FY 2014 - Section 8 Tenant-Based Housing Assistance </a:t>
            </a:r>
            <a:r>
              <a:rPr lang="en-US" sz="2000" b="1" dirty="0" smtClean="0">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t>Programs</a:t>
            </a:r>
            <a:br>
              <a:rPr lang="en-US" sz="2000" b="1" dirty="0" smtClean="0">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br>
            <a:r>
              <a:rPr lang="en-US" sz="2000" b="1" dirty="0" smtClean="0">
                <a:latin typeface="Calibri Italic" panose="020F05020202040A0204" pitchFamily="34" charset="0"/>
                <a:ea typeface="Calibri Italic" panose="020F05020202040A0204" pitchFamily="34" charset="0"/>
                <a:cs typeface="Calibri Italic" panose="020F05020202040A0204" pitchFamily="34" charset="0"/>
                <a:sym typeface="Calibri Italic" panose="020F05020202040A0204" pitchFamily="34" charset="0"/>
              </a:rPr>
              <a:t>Pro-Rations</a:t>
            </a:r>
            <a:endParaRPr lang="en-US" sz="2000" b="1" dirty="0">
              <a:latin typeface="Calibri Italic" panose="020F05020202040A0204" pitchFamily="34" charset="0"/>
              <a:sym typeface="Calibri Italic" panose="020F05020202040A0204" pitchFamily="34" charset="0"/>
            </a:endParaRPr>
          </a:p>
        </p:txBody>
      </p:sp>
      <p:sp>
        <p:nvSpPr>
          <p:cNvPr id="17411" name="Rectangle 3"/>
          <p:cNvSpPr>
            <a:spLocks noGrp="1" noChangeArrowheads="1"/>
          </p:cNvSpPr>
          <p:nvPr>
            <p:ph idx="1"/>
          </p:nvPr>
        </p:nvSpPr>
        <p:spPr>
          <a:xfrm>
            <a:off x="511969" y="1862138"/>
            <a:ext cx="8210550" cy="3496866"/>
          </a:xfrm>
        </p:spPr>
        <p:txBody>
          <a:bodyPr rtlCol="0">
            <a:normAutofit/>
          </a:bodyPr>
          <a:lstStyle/>
          <a:p>
            <a:pPr>
              <a:defRPr/>
            </a:pPr>
            <a:endParaRPr lang="en-US" sz="2100" dirty="0">
              <a:sym typeface="Calibri" charset="0"/>
            </a:endParaRPr>
          </a:p>
          <a:p>
            <a:pPr>
              <a:defRPr/>
            </a:pPr>
            <a:r>
              <a:rPr lang="en-US" sz="2100" b="1" u="sng" dirty="0">
                <a:sym typeface="Calibri" charset="0"/>
              </a:rPr>
              <a:t>Base Voucher Housing Assistance Payment (HAP) Funds</a:t>
            </a:r>
            <a:r>
              <a:rPr lang="en-US" sz="2100" b="1" i="1" dirty="0" smtClean="0">
                <a:sym typeface="Calibri" charset="0"/>
              </a:rPr>
              <a:t>:</a:t>
            </a:r>
            <a:endParaRPr lang="en-US" sz="2100" dirty="0">
              <a:sym typeface="Calibri" charset="0"/>
            </a:endParaRPr>
          </a:p>
          <a:p>
            <a:pPr lvl="1">
              <a:defRPr/>
            </a:pPr>
            <a:r>
              <a:rPr lang="en-US" sz="2100" dirty="0" smtClean="0"/>
              <a:t>During </a:t>
            </a:r>
            <a:r>
              <a:rPr lang="en-US" sz="2100" dirty="0"/>
              <a:t>the House Appropriation Committee’s mark-up of the bill, Rep. Ed Pastor (D-Ariz.) cautioned his colleagues by saying that the $17 billion funding level for FY 2014, already assumes the reduction of approximately 100,000 fewer voucher-assisted households in calendar 2013 due to cuts under the sequester. </a:t>
            </a:r>
            <a:endParaRPr lang="en-US" sz="2100" dirty="0" smtClean="0"/>
          </a:p>
          <a:p>
            <a:pPr>
              <a:defRPr/>
            </a:pPr>
            <a:endParaRPr lang="en-US" sz="2100" dirty="0">
              <a:sym typeface="Calibri" charset="0"/>
            </a:endParaRPr>
          </a:p>
          <a:p>
            <a:pPr marL="228600" indent="-228600">
              <a:spcBef>
                <a:spcPct val="0"/>
              </a:spcBef>
              <a:defRPr/>
            </a:pPr>
            <a:r>
              <a:rPr lang="en-US" sz="2100" b="1" u="sng" dirty="0" smtClean="0">
                <a:sym typeface="Calibri" charset="0"/>
              </a:rPr>
              <a:t>Section </a:t>
            </a:r>
            <a:r>
              <a:rPr lang="en-US" sz="2100" b="1" u="sng" dirty="0">
                <a:sym typeface="Calibri" charset="0"/>
              </a:rPr>
              <a:t>8 Ongoing Administrative Fees</a:t>
            </a:r>
            <a:r>
              <a:rPr lang="en-US" sz="2100" b="1" i="1" dirty="0">
                <a:sym typeface="Calibri" charset="0"/>
              </a:rPr>
              <a:t>: </a:t>
            </a:r>
            <a:endParaRPr lang="en-US" sz="2100" dirty="0">
              <a:sym typeface="Calibri" charset="0"/>
            </a:endParaRPr>
          </a:p>
          <a:p>
            <a:pPr marL="228600" indent="-228600">
              <a:spcBef>
                <a:spcPct val="0"/>
              </a:spcBef>
              <a:defRPr/>
            </a:pPr>
            <a:endParaRPr lang="en-US" sz="1050" dirty="0">
              <a:sym typeface="Calibri" charset="0"/>
            </a:endParaRPr>
          </a:p>
        </p:txBody>
      </p:sp>
      <p:pic>
        <p:nvPicPr>
          <p:cNvPr id="16388" name="Picture 4" descr="NAHRO Logo Red-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59436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20259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838200"/>
            <a:ext cx="6856809" cy="800100"/>
          </a:xfrm>
        </p:spPr>
        <p:txBody>
          <a:bodyPr>
            <a:normAutofit/>
          </a:bodyPr>
          <a:lstStyle/>
          <a:p>
            <a:pPr algn="ctr"/>
            <a:r>
              <a:rPr lang="en-US" sz="1800" b="1" dirty="0"/>
              <a:t>Housing Assistance Payment and Ongoing Administrative Fee Pro-Rations &amp; Voucher Lease-up Rates </a:t>
            </a:r>
            <a:endParaRPr lang="en-US" sz="1800" dirty="0"/>
          </a:p>
        </p:txBody>
      </p:sp>
      <p:pic>
        <p:nvPicPr>
          <p:cNvPr id="9220" name="Picture 4" descr="NAHRO Logo Red-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1" y="6110583"/>
            <a:ext cx="914400" cy="553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7"/>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808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sz="2800" dirty="0" smtClean="0"/>
              <a:t>What’s At Stake between House and Senate </a:t>
            </a:r>
            <a:br>
              <a:rPr lang="en-US" sz="2800" dirty="0" smtClean="0"/>
            </a:br>
            <a:r>
              <a:rPr lang="en-US" sz="2800" dirty="0" smtClean="0"/>
              <a:t>FY 2014 THUD Appropriation Bills?</a:t>
            </a:r>
            <a:endParaRPr lang="en-US" sz="2800" dirty="0"/>
          </a:p>
        </p:txBody>
      </p:sp>
      <p:sp>
        <p:nvSpPr>
          <p:cNvPr id="3" name="Content Placeholder 2"/>
          <p:cNvSpPr>
            <a:spLocks noGrp="1"/>
          </p:cNvSpPr>
          <p:nvPr>
            <p:ph idx="1"/>
          </p:nvPr>
        </p:nvSpPr>
        <p:spPr>
          <a:xfrm>
            <a:off x="476534" y="1447800"/>
            <a:ext cx="8229600" cy="4389120"/>
          </a:xfrm>
        </p:spPr>
        <p:txBody>
          <a:bodyPr>
            <a:normAutofit fontScale="85000" lnSpcReduction="20000"/>
          </a:bodyPr>
          <a:lstStyle/>
          <a:p>
            <a:r>
              <a:rPr lang="en-US" dirty="0"/>
              <a:t>Base Voucher HAP Renewal </a:t>
            </a:r>
            <a:r>
              <a:rPr lang="en-US" dirty="0" smtClean="0"/>
              <a:t>Formula – “Downward Spiral” </a:t>
            </a:r>
          </a:p>
          <a:p>
            <a:r>
              <a:rPr lang="en-US" dirty="0" smtClean="0"/>
              <a:t>HAP Set-Aside Fund</a:t>
            </a:r>
          </a:p>
          <a:p>
            <a:r>
              <a:rPr lang="en-US" dirty="0" smtClean="0"/>
              <a:t>NAHRO’s Recommended HAP Set-Aside Fund</a:t>
            </a:r>
          </a:p>
          <a:p>
            <a:r>
              <a:rPr lang="en-US" dirty="0" smtClean="0"/>
              <a:t>Adjustments to PHAs’ Base Voucher HAP Renewal Funding and HAP Eligibility Reduction Measures:   For both non-</a:t>
            </a:r>
            <a:r>
              <a:rPr lang="en-US" dirty="0" err="1" smtClean="0"/>
              <a:t>MtW</a:t>
            </a:r>
            <a:r>
              <a:rPr lang="en-US" dirty="0" smtClean="0"/>
              <a:t> and </a:t>
            </a:r>
            <a:r>
              <a:rPr lang="en-US" dirty="0" err="1" smtClean="0"/>
              <a:t>MtW</a:t>
            </a:r>
            <a:r>
              <a:rPr lang="en-US" dirty="0" smtClean="0"/>
              <a:t> PHAs,</a:t>
            </a:r>
            <a:r>
              <a:rPr lang="en-US" b="1" dirty="0" smtClean="0"/>
              <a:t> </a:t>
            </a:r>
            <a:r>
              <a:rPr lang="en-US" dirty="0" smtClean="0"/>
              <a:t>both bills adopt HUD’s FY 2014 budget proposes a series of HAP eligibility reduction measures including:  1) broadening the definition of “extremely low-income” to apply to families with incomes that are the higher of 30 percent of area median income or the federal poverty level ($155 million); and 2) determining utility allowances based on the bedroom size of the voucher for which a household qualifies under the PHA subsidy standards regardless of size of unit leased ($50 million)</a:t>
            </a:r>
          </a:p>
          <a:p>
            <a:r>
              <a:rPr lang="en-US" dirty="0" smtClean="0"/>
              <a:t>Impacts on PHAs’ HAP Funding as it relates to elderly and disabled households income to rent and utility burdens</a:t>
            </a:r>
          </a:p>
          <a:p>
            <a:endParaRPr lang="en-US" i="1" dirty="0" smtClean="0"/>
          </a:p>
          <a:p>
            <a:endParaRPr lang="en-US" dirty="0"/>
          </a:p>
        </p:txBody>
      </p:sp>
    </p:spTree>
    <p:extLst>
      <p:ext uri="{BB962C8B-B14F-4D97-AF65-F5344CB8AC3E}">
        <p14:creationId xmlns:p14="http://schemas.microsoft.com/office/powerpoint/2010/main" val="1907158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8"/>
          <p:cNvSpPr>
            <a:spLocks noGrp="1"/>
          </p:cNvSpPr>
          <p:nvPr>
            <p:ph type="title"/>
          </p:nvPr>
        </p:nvSpPr>
        <p:spPr>
          <a:xfrm>
            <a:off x="628650" y="1131095"/>
            <a:ext cx="7886700" cy="316706"/>
          </a:xfrm>
        </p:spPr>
        <p:txBody>
          <a:bodyPr>
            <a:normAutofit fontScale="90000"/>
          </a:bodyPr>
          <a:lstStyle/>
          <a:p>
            <a:pPr algn="ctr"/>
            <a:r>
              <a:rPr lang="en-US" sz="2400" b="1" dirty="0"/>
              <a:t>Senate Appropriation Committee’s FY 2014 THUD Bill (S. 1243)</a:t>
            </a:r>
          </a:p>
        </p:txBody>
      </p:sp>
      <p:sp>
        <p:nvSpPr>
          <p:cNvPr id="32771" name="Rectangle 2"/>
          <p:cNvSpPr>
            <a:spLocks noGrp="1" noChangeArrowheads="1"/>
          </p:cNvSpPr>
          <p:nvPr>
            <p:ph idx="1"/>
          </p:nvPr>
        </p:nvSpPr>
        <p:spPr/>
        <p:txBody>
          <a:bodyPr vert="horz" lIns="38100" tIns="38100" rIns="38100" bIns="38100" rtlCol="0">
            <a:normAutofit/>
          </a:bodyPr>
          <a:lstStyle/>
          <a:p>
            <a:pPr>
              <a:defRPr/>
            </a:pPr>
            <a:r>
              <a:rPr lang="en-US" sz="1800" b="1" dirty="0"/>
              <a:t>Senate Appropriations Committee FY 2014 bill (S. 1243) includes the following provisions:</a:t>
            </a:r>
          </a:p>
          <a:p>
            <a:pPr marL="0" indent="0">
              <a:buNone/>
              <a:defRPr/>
            </a:pPr>
            <a:r>
              <a:rPr lang="en-US" sz="1800" b="1" dirty="0"/>
              <a:t> </a:t>
            </a:r>
          </a:p>
          <a:p>
            <a:pPr lvl="1">
              <a:lnSpc>
                <a:spcPct val="150000"/>
              </a:lnSpc>
              <a:defRPr/>
            </a:pPr>
            <a:r>
              <a:rPr lang="en-US" dirty="0" smtClean="0"/>
              <a:t>Revised definition of ELI households</a:t>
            </a:r>
          </a:p>
          <a:p>
            <a:pPr lvl="1">
              <a:lnSpc>
                <a:spcPct val="150000"/>
              </a:lnSpc>
              <a:defRPr/>
            </a:pPr>
            <a:r>
              <a:rPr lang="en-US" dirty="0" smtClean="0"/>
              <a:t>Biennial HQS inspections</a:t>
            </a:r>
          </a:p>
          <a:p>
            <a:pPr lvl="1">
              <a:lnSpc>
                <a:spcPct val="150000"/>
              </a:lnSpc>
              <a:defRPr/>
            </a:pPr>
            <a:r>
              <a:rPr lang="en-US" dirty="0" smtClean="0"/>
              <a:t>Other passed inspection in lieu of PHA HQS inspection for both initial units and existing voucher-assisted units</a:t>
            </a:r>
          </a:p>
          <a:p>
            <a:pPr lvl="1">
              <a:lnSpc>
                <a:spcPct val="150000"/>
              </a:lnSpc>
              <a:defRPr/>
            </a:pPr>
            <a:r>
              <a:rPr lang="en-US" dirty="0" smtClean="0"/>
              <a:t>Utility allowances</a:t>
            </a:r>
          </a:p>
          <a:p>
            <a:pPr>
              <a:spcBef>
                <a:spcPct val="0"/>
              </a:spcBef>
              <a:buNone/>
              <a:defRPr/>
            </a:pPr>
            <a:endParaRPr lang="en-US" sz="1800" dirty="0"/>
          </a:p>
          <a:p>
            <a:pPr>
              <a:spcBef>
                <a:spcPts val="300"/>
              </a:spcBef>
              <a:defRPr/>
            </a:pPr>
            <a:endParaRPr lang="en-US" dirty="0" smtClean="0"/>
          </a:p>
          <a:p>
            <a:pPr>
              <a:spcBef>
                <a:spcPts val="300"/>
              </a:spcBef>
              <a:defRPr/>
            </a:pPr>
            <a:endParaRPr lang="en-US" sz="1800" dirty="0">
              <a:latin typeface="Helvetica" panose="020B0604020202020204" pitchFamily="34" charset="0"/>
              <a:sym typeface="Helvetica" panose="020B0604020202020204" pitchFamily="34" charset="0"/>
            </a:endParaRPr>
          </a:p>
        </p:txBody>
      </p:sp>
      <p:sp>
        <p:nvSpPr>
          <p:cNvPr id="17412" name="Rectangle 4"/>
          <p:cNvSpPr>
            <a:spLocks/>
          </p:cNvSpPr>
          <p:nvPr/>
        </p:nvSpPr>
        <p:spPr bwMode="auto">
          <a:xfrm>
            <a:off x="2706291" y="1143000"/>
            <a:ext cx="5048250"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7625" tIns="47625" rIns="47625" bIns="4762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sz="2400">
              <a:solidFill>
                <a:srgbClr val="0F5795"/>
              </a:solidFill>
              <a:latin typeface="Helvetica" panose="020B0604020202020204" pitchFamily="34" charset="0"/>
              <a:ea typeface="ヒラギノ角ゴ ProN W3"/>
              <a:cs typeface="Helvetica" panose="020B0604020202020204" pitchFamily="34" charset="0"/>
              <a:sym typeface="Helvetica" panose="020B0604020202020204" pitchFamily="34" charset="0"/>
            </a:endParaRPr>
          </a:p>
        </p:txBody>
      </p:sp>
      <p:pic>
        <p:nvPicPr>
          <p:cNvPr id="17413" name="Picture 4" descr="NAHRO Logo Red-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023" y="5867401"/>
            <a:ext cx="900796"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9988760"/>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8"/>
          <p:cNvSpPr>
            <a:spLocks noGrp="1"/>
          </p:cNvSpPr>
          <p:nvPr>
            <p:ph type="title"/>
          </p:nvPr>
        </p:nvSpPr>
        <p:spPr>
          <a:xfrm>
            <a:off x="457200" y="704088"/>
            <a:ext cx="8229600" cy="515112"/>
          </a:xfrm>
        </p:spPr>
        <p:txBody>
          <a:bodyPr>
            <a:normAutofit/>
          </a:bodyPr>
          <a:lstStyle/>
          <a:p>
            <a:pPr algn="ctr"/>
            <a:r>
              <a:rPr lang="en-US" sz="2800" dirty="0" smtClean="0"/>
              <a:t>NAHRO’s Action Alert &amp; Washington Update</a:t>
            </a:r>
          </a:p>
        </p:txBody>
      </p:sp>
      <p:sp>
        <p:nvSpPr>
          <p:cNvPr id="18435" name="Rectangle 2"/>
          <p:cNvSpPr>
            <a:spLocks noGrp="1" noChangeArrowheads="1"/>
          </p:cNvSpPr>
          <p:nvPr>
            <p:ph idx="1"/>
          </p:nvPr>
        </p:nvSpPr>
        <p:spPr/>
        <p:txBody>
          <a:bodyPr vert="horz" lIns="38100" tIns="38100" rIns="38100" bIns="38100">
            <a:normAutofit/>
          </a:bodyPr>
          <a:lstStyle/>
          <a:p>
            <a:pPr>
              <a:spcBef>
                <a:spcPct val="0"/>
              </a:spcBef>
            </a:pPr>
            <a:r>
              <a:rPr lang="en-US" sz="1800" dirty="0" smtClean="0"/>
              <a:t>Media clips illustrating  examples of the adverse impacts of the sequester are available at: </a:t>
            </a:r>
            <a:r>
              <a:rPr lang="en-US" sz="1800" dirty="0" smtClean="0">
                <a:hlinkClick r:id="rId2"/>
              </a:rPr>
              <a:t>http://www.nahro.org/local-and-national-news</a:t>
            </a:r>
            <a:endParaRPr lang="en-US" sz="1800" dirty="0" smtClean="0">
              <a:cs typeface="Helvetica" panose="020B0604020202020204" pitchFamily="34" charset="0"/>
              <a:sym typeface="Helvetica" panose="020B0604020202020204" pitchFamily="34" charset="0"/>
            </a:endParaRPr>
          </a:p>
          <a:p>
            <a:pPr>
              <a:lnSpc>
                <a:spcPct val="100000"/>
              </a:lnSpc>
              <a:spcBef>
                <a:spcPct val="0"/>
              </a:spcBef>
            </a:pPr>
            <a:endParaRPr lang="en-US" sz="1800" dirty="0" smtClean="0">
              <a:cs typeface="Helvetica" panose="020B0604020202020204" pitchFamily="34" charset="0"/>
              <a:sym typeface="Helvetica" panose="020B0604020202020204" pitchFamily="34" charset="0"/>
            </a:endParaRPr>
          </a:p>
          <a:p>
            <a:pPr>
              <a:lnSpc>
                <a:spcPct val="100000"/>
              </a:lnSpc>
              <a:spcBef>
                <a:spcPct val="0"/>
              </a:spcBef>
            </a:pPr>
            <a:r>
              <a:rPr lang="en-US" sz="1800" dirty="0" smtClean="0">
                <a:cs typeface="Helvetica" panose="020B0604020202020204" pitchFamily="34" charset="0"/>
                <a:sym typeface="Helvetica" panose="020B0604020202020204" pitchFamily="34" charset="0"/>
              </a:rPr>
              <a:t>Please </a:t>
            </a:r>
            <a:r>
              <a:rPr lang="en-US" sz="1800" dirty="0">
                <a:cs typeface="Helvetica" panose="020B0604020202020204" pitchFamily="34" charset="0"/>
                <a:sym typeface="Helvetica" panose="020B0604020202020204" pitchFamily="34" charset="0"/>
              </a:rPr>
              <a:t>access NAHRO’s Washington </a:t>
            </a:r>
            <a:r>
              <a:rPr lang="en-US" sz="1800" dirty="0" smtClean="0">
                <a:cs typeface="Helvetica" panose="020B0604020202020204" pitchFamily="34" charset="0"/>
                <a:sym typeface="Helvetica" panose="020B0604020202020204" pitchFamily="34" charset="0"/>
              </a:rPr>
              <a:t>Updates  for our Action Alerts </a:t>
            </a:r>
            <a:r>
              <a:rPr lang="en-US" sz="1800" dirty="0" smtClean="0"/>
              <a:t>at</a:t>
            </a:r>
            <a:r>
              <a:rPr lang="en-US" sz="1800" dirty="0"/>
              <a:t>:  </a:t>
            </a:r>
            <a:r>
              <a:rPr lang="en-US" sz="1800" dirty="0">
                <a:hlinkClick r:id="rId3"/>
              </a:rPr>
              <a:t>http://www.nahro.org/news-content/your-advocacy-needed-%E2%80%9Cstorm%E2%80%9D-hill-tuesday</a:t>
            </a:r>
            <a:endParaRPr lang="en-US" sz="1800" dirty="0"/>
          </a:p>
          <a:p>
            <a:pPr>
              <a:spcBef>
                <a:spcPct val="0"/>
              </a:spcBef>
              <a:buFont typeface="Arial" panose="020B0604020202020204" pitchFamily="34" charset="0"/>
              <a:buNone/>
            </a:pPr>
            <a:endParaRPr lang="en-US" sz="1800" dirty="0">
              <a:cs typeface="Helvetica" panose="020B0604020202020204" pitchFamily="34" charset="0"/>
              <a:sym typeface="Helvetica" panose="020B0604020202020204" pitchFamily="34" charset="0"/>
            </a:endParaRPr>
          </a:p>
          <a:p>
            <a:pPr>
              <a:spcBef>
                <a:spcPct val="0"/>
              </a:spcBef>
              <a:buFont typeface="Arial" panose="020B0604020202020204" pitchFamily="34" charset="0"/>
              <a:buNone/>
            </a:pPr>
            <a:endParaRPr lang="en-US" sz="1800" dirty="0">
              <a:cs typeface="Helvetica" panose="020B0604020202020204" pitchFamily="34" charset="0"/>
              <a:sym typeface="Helvetica" panose="020B0604020202020204" pitchFamily="34" charset="0"/>
            </a:endParaRPr>
          </a:p>
          <a:p>
            <a:pPr>
              <a:spcBef>
                <a:spcPct val="0"/>
              </a:spcBef>
            </a:pPr>
            <a:r>
              <a:rPr lang="en-US" sz="1800" dirty="0">
                <a:cs typeface="Helvetica" panose="020B0604020202020204" pitchFamily="34" charset="0"/>
                <a:sym typeface="Helvetica" panose="020B0604020202020204" pitchFamily="34" charset="0"/>
              </a:rPr>
              <a:t>Please access </a:t>
            </a:r>
            <a:r>
              <a:rPr lang="en-US" sz="1800" dirty="0" smtClean="0">
                <a:cs typeface="Helvetica" panose="020B0604020202020204" pitchFamily="34" charset="0"/>
                <a:sym typeface="Helvetica" panose="020B0604020202020204" pitchFamily="34" charset="0"/>
              </a:rPr>
              <a:t>NAHRO’s </a:t>
            </a:r>
            <a:r>
              <a:rPr lang="en-US" sz="1800" dirty="0">
                <a:cs typeface="Helvetica" panose="020B0604020202020204" pitchFamily="34" charset="0"/>
                <a:sym typeface="Helvetica" panose="020B0604020202020204" pitchFamily="34" charset="0"/>
              </a:rPr>
              <a:t>Advocacy Action Center </a:t>
            </a:r>
            <a:r>
              <a:rPr lang="en-US" sz="1800" dirty="0" smtClean="0">
                <a:cs typeface="Helvetica" panose="020B0604020202020204" pitchFamily="34" charset="0"/>
                <a:sym typeface="Helvetica" panose="020B0604020202020204" pitchFamily="34" charset="0"/>
              </a:rPr>
              <a:t> for additional education and advocacy materials at</a:t>
            </a:r>
            <a:r>
              <a:rPr lang="en-US" sz="1800" dirty="0">
                <a:cs typeface="Helvetica" panose="020B0604020202020204" pitchFamily="34" charset="0"/>
                <a:sym typeface="Helvetica" panose="020B0604020202020204" pitchFamily="34" charset="0"/>
              </a:rPr>
              <a:t>: </a:t>
            </a:r>
            <a:r>
              <a:rPr lang="en-US" sz="1800" dirty="0">
                <a:cs typeface="Helvetica" panose="020B0604020202020204" pitchFamily="34" charset="0"/>
                <a:sym typeface="Helvetica" panose="020B0604020202020204" pitchFamily="34" charset="0"/>
                <a:hlinkClick r:id="rId4"/>
              </a:rPr>
              <a:t>http://www.nahro.org/nahro-advocacy</a:t>
            </a:r>
            <a:endParaRPr lang="en-US" sz="1800" dirty="0">
              <a:cs typeface="Helvetica" panose="020B0604020202020204" pitchFamily="34" charset="0"/>
              <a:sym typeface="Helvetica" panose="020B0604020202020204" pitchFamily="34" charset="0"/>
            </a:endParaRPr>
          </a:p>
          <a:p>
            <a:pPr>
              <a:spcBef>
                <a:spcPct val="0"/>
              </a:spcBef>
              <a:buFont typeface="Wingdings" panose="05000000000000000000" pitchFamily="2" charset="2"/>
              <a:buNone/>
            </a:pPr>
            <a:endParaRPr lang="en-US" dirty="0" smtClean="0"/>
          </a:p>
          <a:p>
            <a:pPr>
              <a:spcBef>
                <a:spcPts val="300"/>
              </a:spcBef>
            </a:pPr>
            <a:endParaRPr lang="en-US" dirty="0" smtClean="0"/>
          </a:p>
          <a:p>
            <a:pPr>
              <a:spcBef>
                <a:spcPts val="300"/>
              </a:spcBef>
            </a:pPr>
            <a:endParaRPr lang="en-US" sz="1800" dirty="0">
              <a:latin typeface="Helvetica" panose="020B0604020202020204" pitchFamily="34" charset="0"/>
              <a:sym typeface="Helvetica" panose="020B0604020202020204" pitchFamily="34" charset="0"/>
            </a:endParaRPr>
          </a:p>
        </p:txBody>
      </p:sp>
      <p:sp>
        <p:nvSpPr>
          <p:cNvPr id="18436" name="Rectangle 4"/>
          <p:cNvSpPr>
            <a:spLocks/>
          </p:cNvSpPr>
          <p:nvPr/>
        </p:nvSpPr>
        <p:spPr bwMode="auto">
          <a:xfrm>
            <a:off x="2706291" y="1143000"/>
            <a:ext cx="5048250"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7625" tIns="47625" rIns="47625" bIns="4762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sz="2400">
              <a:solidFill>
                <a:srgbClr val="0F5795"/>
              </a:solidFill>
              <a:latin typeface="Helvetica" panose="020B0604020202020204" pitchFamily="34" charset="0"/>
              <a:ea typeface="ヒラギノ角ゴ ProN W3"/>
              <a:cs typeface="Helvetica" panose="020B0604020202020204" pitchFamily="34" charset="0"/>
              <a:sym typeface="Helvetica" panose="020B0604020202020204" pitchFamily="34" charset="0"/>
            </a:endParaRPr>
          </a:p>
        </p:txBody>
      </p:sp>
      <p:pic>
        <p:nvPicPr>
          <p:cNvPr id="18437" name="Picture 4" descr="NAHRO Logo Red-Blac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600" y="59436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2301020"/>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8"/>
          <p:cNvSpPr>
            <a:spLocks noGrp="1"/>
          </p:cNvSpPr>
          <p:nvPr>
            <p:ph type="title"/>
          </p:nvPr>
        </p:nvSpPr>
        <p:spPr>
          <a:xfrm>
            <a:off x="609600" y="685800"/>
            <a:ext cx="8229600" cy="704088"/>
          </a:xfrm>
        </p:spPr>
        <p:txBody>
          <a:bodyPr>
            <a:normAutofit/>
          </a:bodyPr>
          <a:lstStyle/>
          <a:p>
            <a:pPr algn="ctr" eaLnBrk="1" hangingPunct="1"/>
            <a:r>
              <a:rPr lang="en-US" sz="2800" b="1" dirty="0" smtClean="0"/>
              <a:t>Glacial Pace of Regulatory Reform and Relief</a:t>
            </a:r>
          </a:p>
        </p:txBody>
      </p:sp>
      <p:sp>
        <p:nvSpPr>
          <p:cNvPr id="31747" name="Rectangle 2"/>
          <p:cNvSpPr>
            <a:spLocks noGrp="1" noChangeArrowheads="1"/>
          </p:cNvSpPr>
          <p:nvPr>
            <p:ph idx="1"/>
          </p:nvPr>
        </p:nvSpPr>
        <p:spPr>
          <a:xfrm>
            <a:off x="589128" y="1694688"/>
            <a:ext cx="8001000" cy="5013325"/>
          </a:xfrm>
        </p:spPr>
        <p:txBody>
          <a:bodyPr lIns="50800" tIns="50800" rIns="50800" bIns="50800"/>
          <a:lstStyle/>
          <a:p>
            <a:pPr eaLnBrk="1" hangingPunct="1">
              <a:spcBef>
                <a:spcPts val="400"/>
              </a:spcBef>
            </a:pPr>
            <a:r>
              <a:rPr lang="en-US" sz="2400" dirty="0" smtClean="0">
                <a:cs typeface="Helvetica" charset="0"/>
                <a:sym typeface="Helvetica" charset="0"/>
              </a:rPr>
              <a:t>Consistent submission of recommended relief measures each year for a decade</a:t>
            </a:r>
          </a:p>
          <a:p>
            <a:pPr eaLnBrk="1" hangingPunct="1">
              <a:spcBef>
                <a:spcPts val="400"/>
              </a:spcBef>
            </a:pPr>
            <a:endParaRPr lang="en-US" sz="2400" dirty="0" smtClean="0">
              <a:cs typeface="Helvetica" charset="0"/>
              <a:sym typeface="Helvetica" charset="0"/>
            </a:endParaRPr>
          </a:p>
          <a:p>
            <a:pPr eaLnBrk="1" hangingPunct="1">
              <a:spcBef>
                <a:spcPts val="400"/>
              </a:spcBef>
            </a:pPr>
            <a:r>
              <a:rPr lang="en-US" sz="2400" dirty="0" smtClean="0">
                <a:cs typeface="Helvetica" charset="0"/>
                <a:sym typeface="Helvetica" charset="0"/>
              </a:rPr>
              <a:t>During a period of insufficient funding, we made joint recommendations with PHADA and CLPHA to HUD  which include but are not limited to temporary/interim relief non-statutory elements of SEMAP and PHAS and to make the scores advisory</a:t>
            </a:r>
          </a:p>
          <a:p>
            <a:pPr eaLnBrk="1" hangingPunct="1">
              <a:spcBef>
                <a:spcPts val="400"/>
              </a:spcBef>
            </a:pPr>
            <a:endParaRPr lang="en-US" sz="2400" dirty="0" smtClean="0">
              <a:latin typeface="Helvetica" charset="0"/>
              <a:sym typeface="Helvetica" charset="0"/>
            </a:endParaRPr>
          </a:p>
        </p:txBody>
      </p:sp>
      <p:sp>
        <p:nvSpPr>
          <p:cNvPr id="31748" name="Rectangle 4"/>
          <p:cNvSpPr>
            <a:spLocks/>
          </p:cNvSpPr>
          <p:nvPr/>
        </p:nvSpPr>
        <p:spPr bwMode="auto">
          <a:xfrm>
            <a:off x="2084388" y="381000"/>
            <a:ext cx="6731000" cy="611188"/>
          </a:xfrm>
          <a:prstGeom prst="rect">
            <a:avLst/>
          </a:prstGeom>
          <a:noFill/>
          <a:ln w="12700">
            <a:noFill/>
            <a:miter lim="800000"/>
            <a:headEnd/>
            <a:tailEnd/>
          </a:ln>
        </p:spPr>
        <p:txBody>
          <a:bodyPr lIns="63500" tIns="63500" rIns="63500" bIns="63500" anchor="ctr"/>
          <a:lstStyle/>
          <a:p>
            <a:pPr algn="l"/>
            <a:endParaRPr lang="en-US" sz="3200">
              <a:solidFill>
                <a:srgbClr val="0F5795"/>
              </a:solidFill>
              <a:latin typeface="Helvetica" charset="0"/>
              <a:cs typeface="Helvetica" charset="0"/>
              <a:sym typeface="Helvetica" charset="0"/>
            </a:endParaRPr>
          </a:p>
        </p:txBody>
      </p:sp>
    </p:spTree>
    <p:extLst>
      <p:ext uri="{BB962C8B-B14F-4D97-AF65-F5344CB8AC3E}">
        <p14:creationId xmlns:p14="http://schemas.microsoft.com/office/powerpoint/2010/main" val="155642575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8"/>
          <p:cNvSpPr>
            <a:spLocks noGrp="1"/>
          </p:cNvSpPr>
          <p:nvPr>
            <p:ph type="title"/>
          </p:nvPr>
        </p:nvSpPr>
        <p:spPr>
          <a:xfrm>
            <a:off x="457200" y="704088"/>
            <a:ext cx="8229600" cy="438912"/>
          </a:xfrm>
        </p:spPr>
        <p:txBody>
          <a:bodyPr>
            <a:normAutofit/>
          </a:bodyPr>
          <a:lstStyle/>
          <a:p>
            <a:pPr algn="ctr"/>
            <a:r>
              <a:rPr lang="en-US" sz="2400" b="1" dirty="0" smtClean="0"/>
              <a:t>NAHRO’s Voucher Program Resources</a:t>
            </a:r>
          </a:p>
        </p:txBody>
      </p:sp>
      <p:sp>
        <p:nvSpPr>
          <p:cNvPr id="32771" name="Rectangle 2"/>
          <p:cNvSpPr>
            <a:spLocks noGrp="1" noChangeArrowheads="1"/>
          </p:cNvSpPr>
          <p:nvPr>
            <p:ph idx="1"/>
          </p:nvPr>
        </p:nvSpPr>
        <p:spPr/>
        <p:txBody>
          <a:bodyPr vert="horz" lIns="38100" tIns="38100" rIns="38100" bIns="38100" rtlCol="0">
            <a:normAutofit/>
          </a:bodyPr>
          <a:lstStyle/>
          <a:p>
            <a:pPr marL="85725" indent="-257175">
              <a:spcBef>
                <a:spcPct val="0"/>
              </a:spcBef>
              <a:defRPr/>
            </a:pPr>
            <a:r>
              <a:rPr lang="en-US" dirty="0" smtClean="0">
                <a:cs typeface="Helvetica" panose="020B0604020202020204" pitchFamily="34" charset="0"/>
                <a:sym typeface="Helvetica" panose="020B0604020202020204" pitchFamily="34" charset="0"/>
              </a:rPr>
              <a:t>On March 22, 2013, NAHRO’s Policy and Program Development Division held a two-part </a:t>
            </a:r>
            <a:r>
              <a:rPr lang="en-US" dirty="0" err="1" smtClean="0">
                <a:cs typeface="Helvetica" panose="020B0604020202020204" pitchFamily="34" charset="0"/>
                <a:sym typeface="Helvetica" panose="020B0604020202020204" pitchFamily="34" charset="0"/>
              </a:rPr>
              <a:t>PolicyView</a:t>
            </a:r>
            <a:r>
              <a:rPr lang="en-US" dirty="0" smtClean="0">
                <a:cs typeface="Helvetica" panose="020B0604020202020204" pitchFamily="34" charset="0"/>
                <a:sym typeface="Helvetica" panose="020B0604020202020204" pitchFamily="34" charset="0"/>
              </a:rPr>
              <a:t> e-Briefing to help PHAs deal the best they can with the draconian voucher program cuts in FY 2013 under the circumstances.  NAHRO’s archived webinars and accompanying materials are located at:  </a:t>
            </a:r>
            <a:r>
              <a:rPr lang="en-US" dirty="0" smtClean="0">
                <a:hlinkClick r:id="rId2"/>
              </a:rPr>
              <a:t>http://www.nahro.org/news-content/updated-nahro-posts-archived-voucher-program-webinars</a:t>
            </a:r>
            <a:endParaRPr lang="en-US" dirty="0" smtClean="0"/>
          </a:p>
          <a:p>
            <a:pPr marL="85725" indent="-257175">
              <a:spcBef>
                <a:spcPct val="0"/>
              </a:spcBef>
              <a:defRPr/>
            </a:pPr>
            <a:endParaRPr lang="en-US" dirty="0" smtClean="0"/>
          </a:p>
          <a:p>
            <a:pPr>
              <a:spcBef>
                <a:spcPts val="300"/>
              </a:spcBef>
              <a:defRPr/>
            </a:pPr>
            <a:endParaRPr lang="en-US" dirty="0" smtClean="0"/>
          </a:p>
          <a:p>
            <a:pPr>
              <a:spcBef>
                <a:spcPts val="300"/>
              </a:spcBef>
              <a:defRPr/>
            </a:pPr>
            <a:endParaRPr lang="en-US" sz="1800" dirty="0">
              <a:latin typeface="Helvetica" panose="020B0604020202020204" pitchFamily="34" charset="0"/>
              <a:sym typeface="Helvetica" panose="020B0604020202020204" pitchFamily="34" charset="0"/>
            </a:endParaRPr>
          </a:p>
        </p:txBody>
      </p:sp>
      <p:sp>
        <p:nvSpPr>
          <p:cNvPr id="19460" name="Rectangle 4"/>
          <p:cNvSpPr>
            <a:spLocks/>
          </p:cNvSpPr>
          <p:nvPr/>
        </p:nvSpPr>
        <p:spPr bwMode="auto">
          <a:xfrm>
            <a:off x="2706291" y="1143000"/>
            <a:ext cx="5048250"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7625" tIns="47625" rIns="47625" bIns="4762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sz="2400">
              <a:solidFill>
                <a:srgbClr val="0F5795"/>
              </a:solidFill>
              <a:latin typeface="Helvetica" panose="020B0604020202020204" pitchFamily="34" charset="0"/>
              <a:ea typeface="ヒラギノ角ゴ ProN W3"/>
              <a:cs typeface="Helvetica" panose="020B0604020202020204" pitchFamily="34" charset="0"/>
              <a:sym typeface="Helvetica" panose="020B0604020202020204" pitchFamily="34" charset="0"/>
            </a:endParaRPr>
          </a:p>
        </p:txBody>
      </p:sp>
      <p:pic>
        <p:nvPicPr>
          <p:cNvPr id="19461" name="Picture 4"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1064419" cy="62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452405"/>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200" smtClean="0"/>
              <a:t>Public Housing Appropriations</a:t>
            </a:r>
          </a:p>
        </p:txBody>
      </p:sp>
      <p:graphicFrame>
        <p:nvGraphicFramePr>
          <p:cNvPr id="4" name="Content Placeholder 3"/>
          <p:cNvGraphicFramePr>
            <a:graphicFrameLocks noGrp="1"/>
          </p:cNvGraphicFramePr>
          <p:nvPr>
            <p:ph idx="1"/>
          </p:nvPr>
        </p:nvGraphicFramePr>
        <p:xfrm>
          <a:off x="685800" y="2133600"/>
          <a:ext cx="6858005" cy="3657598"/>
        </p:xfrm>
        <a:graphic>
          <a:graphicData uri="http://schemas.openxmlformats.org/drawingml/2006/table">
            <a:tbl>
              <a:tblPr/>
              <a:tblGrid>
                <a:gridCol w="2508018"/>
                <a:gridCol w="954875"/>
                <a:gridCol w="848778"/>
                <a:gridCol w="848778"/>
                <a:gridCol w="848778"/>
                <a:gridCol w="848778"/>
              </a:tblGrid>
              <a:tr h="484847">
                <a:tc>
                  <a:txBody>
                    <a:bodyPr/>
                    <a:lstStyle/>
                    <a:p>
                      <a:pPr marL="0" marR="0" algn="l">
                        <a:lnSpc>
                          <a:spcPct val="115000"/>
                        </a:lnSpc>
                        <a:spcBef>
                          <a:spcPts val="240"/>
                        </a:spcBef>
                        <a:spcAft>
                          <a:spcPts val="240"/>
                        </a:spcAft>
                      </a:pPr>
                      <a:endParaRPr lang="en-US" sz="1200" dirty="0">
                        <a:latin typeface="Times New Roman"/>
                        <a:ea typeface="Times New Roman"/>
                      </a:endParaRPr>
                    </a:p>
                  </a:txBody>
                  <a:tcPr marL="49717" marR="497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a:lnSpc>
                          <a:spcPts val="1200"/>
                        </a:lnSpc>
                      </a:pPr>
                      <a:r>
                        <a:rPr lang="en-US" sz="1200" b="1" dirty="0">
                          <a:solidFill>
                            <a:srgbClr val="000000"/>
                          </a:solidFill>
                          <a:latin typeface="Arial"/>
                          <a:ea typeface="Calibri"/>
                        </a:rPr>
                        <a:t>FY 2013</a:t>
                      </a:r>
                      <a:endParaRPr lang="en-US" sz="1200" dirty="0">
                        <a:latin typeface="Calibri"/>
                        <a:ea typeface="Calibri"/>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4">
                  <a:txBody>
                    <a:bodyPr/>
                    <a:lstStyle/>
                    <a:p>
                      <a:pPr algn="ctr">
                        <a:lnSpc>
                          <a:spcPts val="1200"/>
                        </a:lnSpc>
                      </a:pPr>
                      <a:r>
                        <a:rPr lang="en-US" sz="1200" b="1" dirty="0">
                          <a:solidFill>
                            <a:srgbClr val="000000"/>
                          </a:solidFill>
                          <a:latin typeface="Arial"/>
                          <a:ea typeface="Calibri"/>
                        </a:rPr>
                        <a:t>FY 2014</a:t>
                      </a:r>
                      <a:endParaRPr lang="en-US" sz="1200" dirty="0">
                        <a:latin typeface="Calibri"/>
                        <a:ea typeface="Calibri"/>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66453">
                <a:tc>
                  <a:txBody>
                    <a:bodyPr/>
                    <a:lstStyle/>
                    <a:p>
                      <a:pPr marL="0" marR="0" algn="l">
                        <a:lnSpc>
                          <a:spcPct val="115000"/>
                        </a:lnSpc>
                        <a:spcBef>
                          <a:spcPts val="240"/>
                        </a:spcBef>
                        <a:spcAft>
                          <a:spcPts val="240"/>
                        </a:spcAft>
                      </a:pPr>
                      <a:r>
                        <a:rPr lang="en-US" sz="1200" b="1" dirty="0">
                          <a:solidFill>
                            <a:srgbClr val="000000"/>
                          </a:solidFill>
                          <a:latin typeface="Arial"/>
                          <a:ea typeface="Times New Roman"/>
                        </a:rPr>
                        <a:t>Program ($ Millions)</a:t>
                      </a:r>
                      <a:endParaRPr lang="en-US" sz="1200" dirty="0">
                        <a:latin typeface="Times New Roman"/>
                        <a:ea typeface="Times New Roman"/>
                      </a:endParaRPr>
                    </a:p>
                  </a:txBody>
                  <a:tcPr marL="49717" marR="497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ts val="1200"/>
                        </a:lnSpc>
                      </a:pPr>
                      <a:r>
                        <a:rPr lang="en-US" sz="1200" b="1" dirty="0">
                          <a:solidFill>
                            <a:srgbClr val="000000"/>
                          </a:solidFill>
                          <a:latin typeface="Arial"/>
                          <a:ea typeface="Calibri"/>
                        </a:rPr>
                        <a:t>Enacted</a:t>
                      </a:r>
                      <a:endParaRPr lang="en-US" sz="1200" dirty="0">
                        <a:latin typeface="Calibri"/>
                        <a:ea typeface="Calibri"/>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ts val="1200"/>
                        </a:lnSpc>
                      </a:pPr>
                      <a:r>
                        <a:rPr lang="en-US" sz="1200" b="1" dirty="0">
                          <a:solidFill>
                            <a:srgbClr val="000000"/>
                          </a:solidFill>
                          <a:latin typeface="Arial"/>
                          <a:ea typeface="Calibri"/>
                        </a:rPr>
                        <a:t>Proposed</a:t>
                      </a:r>
                      <a:endParaRPr lang="en-US" sz="1200" dirty="0">
                        <a:latin typeface="Calibri"/>
                        <a:ea typeface="Calibri"/>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200" b="1" dirty="0">
                          <a:latin typeface="Arial"/>
                          <a:ea typeface="Times New Roman"/>
                        </a:rPr>
                        <a:t>House</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200" b="1" dirty="0">
                          <a:latin typeface="Arial"/>
                          <a:ea typeface="Times New Roman"/>
                        </a:rPr>
                        <a:t>Senate</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200" b="1" dirty="0">
                          <a:solidFill>
                            <a:srgbClr val="943634"/>
                          </a:solidFill>
                          <a:latin typeface="Arial"/>
                          <a:ea typeface="Times New Roman"/>
                        </a:rPr>
                        <a:t>NAHRO</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4517">
                <a:tc>
                  <a:txBody>
                    <a:bodyPr/>
                    <a:lstStyle/>
                    <a:p>
                      <a:pPr marL="0" marR="0" algn="l">
                        <a:lnSpc>
                          <a:spcPct val="115000"/>
                        </a:lnSpc>
                        <a:spcBef>
                          <a:spcPts val="240"/>
                        </a:spcBef>
                        <a:spcAft>
                          <a:spcPts val="240"/>
                        </a:spcAft>
                      </a:pPr>
                      <a:r>
                        <a:rPr lang="en-US" sz="1200" dirty="0">
                          <a:latin typeface="Arial"/>
                          <a:ea typeface="Times New Roman"/>
                        </a:rPr>
                        <a:t>Public Housing Operating Fund</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$4,054</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$4,600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$4,262</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$4,600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$5,168</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17">
                <a:tc>
                  <a:txBody>
                    <a:bodyPr/>
                    <a:lstStyle/>
                    <a:p>
                      <a:pPr marL="0" marR="0" algn="l">
                        <a:lnSpc>
                          <a:spcPct val="115000"/>
                        </a:lnSpc>
                        <a:spcBef>
                          <a:spcPts val="240"/>
                        </a:spcBef>
                        <a:spcAft>
                          <a:spcPts val="240"/>
                        </a:spcAft>
                      </a:pPr>
                      <a:r>
                        <a:rPr lang="en-US" sz="1200" dirty="0">
                          <a:latin typeface="Arial"/>
                          <a:ea typeface="Times New Roman"/>
                        </a:rPr>
                        <a:t>Public Housing Capital Fund</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$1,777</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$2,000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$1,500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$2,000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$3,750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17">
                <a:tc>
                  <a:txBody>
                    <a:bodyPr/>
                    <a:lstStyle/>
                    <a:p>
                      <a:pPr marL="0" marR="0" algn="r">
                        <a:lnSpc>
                          <a:spcPct val="115000"/>
                        </a:lnSpc>
                        <a:spcBef>
                          <a:spcPts val="240"/>
                        </a:spcBef>
                        <a:spcAft>
                          <a:spcPts val="240"/>
                        </a:spcAft>
                      </a:pPr>
                      <a:r>
                        <a:rPr lang="en-US" sz="1200" i="1" dirty="0">
                          <a:latin typeface="Arial"/>
                          <a:ea typeface="Times New Roman"/>
                        </a:rPr>
                        <a:t>ROSS Program</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[$47]</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smtClean="0">
                          <a:solidFill>
                            <a:srgbClr val="0D0D0D"/>
                          </a:solidFill>
                          <a:latin typeface="Arial"/>
                          <a:ea typeface="Times New Roman"/>
                        </a:rPr>
                        <a:t>[$50]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smtClean="0">
                          <a:solidFill>
                            <a:srgbClr val="0D0D0D"/>
                          </a:solidFill>
                          <a:latin typeface="Arial"/>
                          <a:ea typeface="Times New Roman"/>
                        </a:rPr>
                        <a:t>$</a:t>
                      </a:r>
                      <a:r>
                        <a:rPr lang="en-US" sz="1200" dirty="0">
                          <a:solidFill>
                            <a:srgbClr val="0D0D0D"/>
                          </a:solidFill>
                          <a:latin typeface="Arial"/>
                          <a:ea typeface="Times New Roman"/>
                        </a:rPr>
                        <a:t>50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17">
                <a:tc>
                  <a:txBody>
                    <a:bodyPr/>
                    <a:lstStyle/>
                    <a:p>
                      <a:pPr marL="0" marR="0" algn="r">
                        <a:lnSpc>
                          <a:spcPct val="115000"/>
                        </a:lnSpc>
                        <a:spcBef>
                          <a:spcPts val="240"/>
                        </a:spcBef>
                        <a:spcAft>
                          <a:spcPts val="240"/>
                        </a:spcAft>
                      </a:pPr>
                      <a:r>
                        <a:rPr lang="en-US" sz="1200" i="1" dirty="0">
                          <a:latin typeface="Arial"/>
                          <a:ea typeface="Times New Roman"/>
                        </a:rPr>
                        <a:t>Jobs Plus Pilot</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[$15]</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[$15]</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[$15]</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endParaRPr lang="en-US" sz="1200">
                        <a:solidFill>
                          <a:srgbClr val="0D0D0D"/>
                        </a:solidFill>
                        <a:latin typeface="Arial"/>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196">
                <a:tc>
                  <a:txBody>
                    <a:bodyPr/>
                    <a:lstStyle/>
                    <a:p>
                      <a:pPr marL="0" marR="0" algn="r">
                        <a:lnSpc>
                          <a:spcPct val="115000"/>
                        </a:lnSpc>
                        <a:spcBef>
                          <a:spcPts val="240"/>
                        </a:spcBef>
                        <a:spcAft>
                          <a:spcPts val="240"/>
                        </a:spcAft>
                      </a:pPr>
                      <a:r>
                        <a:rPr lang="en-US" sz="1200" dirty="0">
                          <a:latin typeface="Arial"/>
                          <a:ea typeface="Times New Roman"/>
                        </a:rPr>
                        <a:t>	</a:t>
                      </a:r>
                      <a:r>
                        <a:rPr lang="en-US" sz="1200" i="1" dirty="0">
                          <a:latin typeface="Arial"/>
                          <a:ea typeface="Times New Roman"/>
                        </a:rPr>
                        <a:t>Emergency Capital Needs</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[$19]</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[$20]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[$20]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[$20]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$20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17">
                <a:tc>
                  <a:txBody>
                    <a:bodyPr/>
                    <a:lstStyle/>
                    <a:p>
                      <a:pPr marL="0" marR="0" algn="l">
                        <a:lnSpc>
                          <a:spcPct val="115000"/>
                        </a:lnSpc>
                        <a:spcBef>
                          <a:spcPts val="240"/>
                        </a:spcBef>
                        <a:spcAft>
                          <a:spcPts val="240"/>
                        </a:spcAft>
                      </a:pPr>
                      <a:r>
                        <a:rPr lang="en-US" sz="1200" dirty="0">
                          <a:latin typeface="Arial"/>
                          <a:ea typeface="Times New Roman"/>
                        </a:rPr>
                        <a:t>Choice Neighborhoods Initiative</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$114</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$400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$250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$400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17">
                <a:tc>
                  <a:txBody>
                    <a:bodyPr/>
                    <a:lstStyle/>
                    <a:p>
                      <a:pPr marL="0" marR="0" algn="l">
                        <a:lnSpc>
                          <a:spcPct val="115000"/>
                        </a:lnSpc>
                        <a:spcBef>
                          <a:spcPts val="240"/>
                        </a:spcBef>
                        <a:spcAft>
                          <a:spcPts val="240"/>
                        </a:spcAft>
                      </a:pPr>
                      <a:r>
                        <a:rPr lang="en-US" sz="1200" dirty="0">
                          <a:latin typeface="Arial"/>
                          <a:ea typeface="Times New Roman"/>
                        </a:rPr>
                        <a:t>Rental Assistance Demonstration</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$10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$0</a:t>
                      </a:r>
                      <a:endParaRPr lang="en-US" sz="120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$10</a:t>
                      </a:r>
                      <a:endParaRPr lang="en-US" sz="1200" dirty="0">
                        <a:latin typeface="Times New Roman"/>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40"/>
                        </a:spcBef>
                        <a:spcAft>
                          <a:spcPts val="240"/>
                        </a:spcAft>
                      </a:pPr>
                      <a:endParaRPr lang="en-US" sz="1200" dirty="0">
                        <a:solidFill>
                          <a:srgbClr val="0D0D0D"/>
                        </a:solidFill>
                        <a:latin typeface="Arial"/>
                        <a:ea typeface="Times New Roman"/>
                      </a:endParaRPr>
                    </a:p>
                  </a:txBody>
                  <a:tcPr marL="49717" marR="49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288" name="Rectangle 1"/>
          <p:cNvSpPr>
            <a:spLocks/>
          </p:cNvSpPr>
          <p:nvPr/>
        </p:nvSpPr>
        <p:spPr bwMode="auto">
          <a:xfrm>
            <a:off x="0" y="0"/>
            <a:ext cx="9144000" cy="0"/>
          </a:xfrm>
          <a:prstGeom prst="rect">
            <a:avLst/>
          </a:prstGeom>
          <a:noFill/>
          <a:ln w="25400">
            <a:noFill/>
            <a:miter lim="800000"/>
            <a:headEnd/>
            <a:tailEnd/>
          </a:ln>
        </p:spPr>
        <p:txBody>
          <a:bodyPr wrap="none" anchor="ctr">
            <a:spAutoFit/>
          </a:bodyPr>
          <a:lstStyle/>
          <a:p>
            <a:pPr eaLnBrk="0" hangingPunct="0"/>
            <a:r>
              <a:rPr lang="en-US"/>
              <a:t/>
            </a:r>
            <a:br>
              <a:rPr lang="en-US"/>
            </a:b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Supportive Services</a:t>
            </a:r>
          </a:p>
        </p:txBody>
      </p:sp>
      <p:sp>
        <p:nvSpPr>
          <p:cNvPr id="3" name="Content Placeholder 2"/>
          <p:cNvSpPr>
            <a:spLocks noGrp="1"/>
          </p:cNvSpPr>
          <p:nvPr>
            <p:ph idx="1"/>
          </p:nvPr>
        </p:nvSpPr>
        <p:spPr/>
        <p:txBody>
          <a:bodyPr/>
          <a:lstStyle/>
          <a:p>
            <a:pPr>
              <a:defRPr/>
            </a:pPr>
            <a:r>
              <a:rPr lang="en-US" dirty="0" smtClean="0"/>
              <a:t>Combined FSS</a:t>
            </a:r>
          </a:p>
          <a:p>
            <a:pPr lvl="1">
              <a:defRPr/>
            </a:pPr>
            <a:r>
              <a:rPr lang="en-US" sz="2400" dirty="0" smtClean="0"/>
              <a:t>Both House and Senate bills would combine funding for FSS coordinators </a:t>
            </a:r>
          </a:p>
          <a:p>
            <a:pPr>
              <a:defRPr/>
            </a:pPr>
            <a:r>
              <a:rPr lang="en-US" dirty="0" smtClean="0"/>
              <a:t>Jobs-Plus Pilot</a:t>
            </a:r>
          </a:p>
          <a:p>
            <a:pPr lvl="1">
              <a:defRPr/>
            </a:pPr>
            <a:r>
              <a:rPr lang="en-US" sz="2400" dirty="0" smtClean="0"/>
              <a:t>Both bills: $15 million Capital Fund set-aside for “competitive grants to partnerships between PHAs and local workforce investment boards or other agencies”</a:t>
            </a:r>
          </a:p>
          <a:p>
            <a:pPr>
              <a:defRPr/>
            </a:pPr>
            <a:r>
              <a:rPr lang="en-US" dirty="0" smtClean="0"/>
              <a:t>ROSS</a:t>
            </a:r>
          </a:p>
          <a:p>
            <a:pPr lvl="1">
              <a:defRPr/>
            </a:pPr>
            <a:r>
              <a:rPr lang="en-US" sz="2400" dirty="0" smtClean="0"/>
              <a:t>No funding in House bill</a:t>
            </a:r>
            <a:endParaRPr lang="en-US" sz="2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srcRect l="10314" t="12037" r="10652" b="6481"/>
          <a:stretch/>
        </p:blipFill>
        <p:spPr bwMode="auto">
          <a:xfrm>
            <a:off x="1219200" y="914400"/>
            <a:ext cx="7061411" cy="5460076"/>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685800"/>
            <a:ext cx="3048000" cy="438912"/>
          </a:xfrm>
        </p:spPr>
        <p:txBody>
          <a:bodyPr>
            <a:noAutofit/>
          </a:bodyPr>
          <a:lstStyle/>
          <a:p>
            <a:r>
              <a:rPr lang="en-US" sz="2800" b="1" dirty="0" smtClean="0"/>
              <a:t>How we got here</a:t>
            </a:r>
            <a:endParaRPr lang="en-US" sz="2800" b="1" dirty="0"/>
          </a:p>
        </p:txBody>
      </p:sp>
      <p:sp>
        <p:nvSpPr>
          <p:cNvPr id="3" name="Content Placeholder 2"/>
          <p:cNvSpPr>
            <a:spLocks noGrp="1"/>
          </p:cNvSpPr>
          <p:nvPr>
            <p:ph idx="1"/>
          </p:nvPr>
        </p:nvSpPr>
        <p:spPr>
          <a:xfrm>
            <a:off x="838200" y="1447800"/>
            <a:ext cx="6858000" cy="4527550"/>
          </a:xfrm>
        </p:spPr>
        <p:txBody>
          <a:bodyPr/>
          <a:lstStyle/>
          <a:p>
            <a:r>
              <a:rPr lang="en-US" dirty="0" smtClean="0"/>
              <a:t>House: </a:t>
            </a:r>
          </a:p>
          <a:p>
            <a:pPr lvl="1"/>
            <a:r>
              <a:rPr lang="en-US" dirty="0" smtClean="0"/>
              <a:t>Total spending level of $967 billion</a:t>
            </a:r>
          </a:p>
          <a:p>
            <a:pPr lvl="1"/>
            <a:r>
              <a:rPr lang="en-US" dirty="0" smtClean="0"/>
              <a:t>T-HUD bill passed out of committee, crashed and burned on floor, withdrawn</a:t>
            </a:r>
          </a:p>
          <a:p>
            <a:r>
              <a:rPr lang="en-US" dirty="0" smtClean="0"/>
              <a:t>Senate </a:t>
            </a:r>
          </a:p>
          <a:p>
            <a:pPr lvl="1"/>
            <a:r>
              <a:rPr lang="en-US" dirty="0" smtClean="0"/>
              <a:t>Total spending level of $1.058 trillion</a:t>
            </a:r>
          </a:p>
          <a:p>
            <a:pPr lvl="1"/>
            <a:r>
              <a:rPr lang="en-US" dirty="0" smtClean="0"/>
              <a:t> T-HUD passed out of committee, floor vote blocked</a:t>
            </a:r>
          </a:p>
          <a:p>
            <a:r>
              <a:rPr lang="en-US" dirty="0" smtClean="0"/>
              <a:t>$10 billion difference in T-HUD bill alone</a:t>
            </a:r>
            <a:endParaRPr lang="en-US" dirty="0"/>
          </a:p>
        </p:txBody>
      </p:sp>
    </p:spTree>
    <p:extLst>
      <p:ext uri="{BB962C8B-B14F-4D97-AF65-F5344CB8AC3E}">
        <p14:creationId xmlns:p14="http://schemas.microsoft.com/office/powerpoint/2010/main" val="37581187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20139" t="11111" r="8333" b="4630"/>
          <a:stretch>
            <a:fillRect/>
          </a:stretch>
        </p:blipFill>
        <p:spPr bwMode="auto">
          <a:xfrm>
            <a:off x="838200" y="664346"/>
            <a:ext cx="7010400" cy="6193654"/>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771" y="381000"/>
            <a:ext cx="8229600" cy="762000"/>
          </a:xfrm>
        </p:spPr>
        <p:txBody>
          <a:bodyPr>
            <a:normAutofit fontScale="90000"/>
          </a:bodyPr>
          <a:lstStyle/>
          <a:p>
            <a:r>
              <a:rPr lang="en-US" dirty="0" smtClean="0"/>
              <a:t>Iron Triangle / Triple Constraint</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r>
              <a:rPr lang="en-US" dirty="0" smtClean="0"/>
              <a:t>Both </a:t>
            </a:r>
            <a:r>
              <a:rPr lang="en-US" dirty="0"/>
              <a:t>pro-rations for administrative fees and Housing Assistance Payments in FY 2013 as appropriated by Congress, are the lowest in the 38 year history of Section 8 voucher programs.  Downward pro-rations in HAP adversely impacts PHAs’ ongoing administrative fee revenues and downward pro-rations in PHAs’ ongoing administrative fees adversely impacts their ability to serve low-income households and participating property </a:t>
            </a:r>
            <a:r>
              <a:rPr lang="en-US" dirty="0" smtClean="0"/>
              <a:t>owners.</a:t>
            </a:r>
          </a:p>
          <a:p>
            <a:endParaRPr lang="en-US" dirty="0"/>
          </a:p>
          <a:p>
            <a:r>
              <a:rPr lang="en-US" dirty="0" smtClean="0"/>
              <a:t>Over </a:t>
            </a:r>
            <a:r>
              <a:rPr lang="en-US" dirty="0"/>
              <a:t>the past decade, PHAs have received on average approximately 87 percent of their annual ongoing administrative fee funding from Congress and HUD each year.  As a result of dramatic funding reductions, many PHAs are in a very difficult position of having to limit and reduce their program service and performance.  </a:t>
            </a:r>
            <a:r>
              <a:rPr lang="en-US" dirty="0" smtClean="0"/>
              <a:t>The </a:t>
            </a:r>
            <a:r>
              <a:rPr lang="en-US" dirty="0"/>
              <a:t>cost, scope, time and schedule requirements necessitated by existing voucher program regulations and HUD assessment systems have inherent competing constraints that impacts quality. </a:t>
            </a:r>
          </a:p>
          <a:p>
            <a:endParaRPr lang="en-US" dirty="0"/>
          </a:p>
        </p:txBody>
      </p:sp>
    </p:spTree>
    <p:extLst>
      <p:ext uri="{BB962C8B-B14F-4D97-AF65-F5344CB8AC3E}">
        <p14:creationId xmlns:p14="http://schemas.microsoft.com/office/powerpoint/2010/main" val="180720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48512"/>
          </a:xfrm>
        </p:spPr>
        <p:txBody>
          <a:bodyPr/>
          <a:lstStyle/>
          <a:p>
            <a:r>
              <a:rPr lang="en-US" dirty="0" smtClean="0"/>
              <a:t>Iron Triangle / Triple Constraint</a:t>
            </a:r>
            <a:endParaRPr lang="en-US" dirty="0"/>
          </a:p>
        </p:txBody>
      </p:sp>
      <p:sp>
        <p:nvSpPr>
          <p:cNvPr id="3" name="Content Placeholder 2"/>
          <p:cNvSpPr>
            <a:spLocks noGrp="1"/>
          </p:cNvSpPr>
          <p:nvPr>
            <p:ph idx="1"/>
          </p:nvPr>
        </p:nvSpPr>
        <p:spPr>
          <a:xfrm>
            <a:off x="228600" y="1277112"/>
            <a:ext cx="8828410" cy="5123688"/>
          </a:xfrm>
        </p:spPr>
        <p:txBody>
          <a:bodyPr>
            <a:noAutofit/>
          </a:bodyPr>
          <a:lstStyle/>
          <a:p>
            <a:r>
              <a:rPr lang="en-US" sz="2000" dirty="0"/>
              <a:t>The project management triangle (also called the Triple Constraint or the Iron Triangle) is universal to all industries and sectors, including in a government measurement and program oversight </a:t>
            </a:r>
            <a:r>
              <a:rPr lang="en-US" sz="2000" dirty="0" smtClean="0"/>
              <a:t>context.</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Over </a:t>
            </a:r>
            <a:r>
              <a:rPr lang="en-US" sz="2000" dirty="0"/>
              <a:t>the years, senior HUD PIH officials presented this triangle and the governing concepts to NAHRO members during their presentations at our annual legislative conferences.  It is incumbent upon HUD not to micromanage local operations and impede PHAs’ mission to serve low-income households to the greatest of their abilities with the funding provided.  Instead, HUD should move quickly to limit risk and measure key program outcomes in a way that harmonizes the inherent limitations in cost, scope, time and schedule requirements</a:t>
            </a:r>
            <a:r>
              <a:rPr lang="en-US" sz="2000" dirty="0" smtClean="0"/>
              <a:t>.</a:t>
            </a:r>
            <a:r>
              <a:rPr lang="en-US" sz="2000" dirty="0"/>
              <a:t> </a:t>
            </a:r>
          </a:p>
        </p:txBody>
      </p:sp>
      <p:pic>
        <p:nvPicPr>
          <p:cNvPr id="5" name="Picture 1" descr="http://upload.wikimedia.org/wikipedia/commons/thumb/a/a6/The_triad_constraints.jpg/250px-The_triad_constraint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95600" y="2325624"/>
            <a:ext cx="2332037" cy="1684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87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smtClean="0"/>
              <a:t>“Making Difficult Tradeoffs”</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lvl="1"/>
            <a:r>
              <a:rPr lang="en-US" dirty="0">
                <a:latin typeface="+mj-lt"/>
              </a:rPr>
              <a:t>On May 30, 2006, the Government Accountability Office (GAO) released a report, Policy Decisions and Market Factors Explain Changes in the Costs of the Section 8 Programs ' (GAO-06-405), that clearly illustrates the tradeoffs in funding policies considered by Congress.  The report states “The cost of providing rental assistance has been a long-standing issue for policymakers and has led Congress, on different occasions, to reform various housing programs… To the extent that policymakers wish to stem the rising cost of the voucher program, our analysis suggests that future increases could be mitigated by reducing the number of assisted households, lowering payment standards, requiring households to pay a larger share of their incomes toward rent, subsidizing households with higher incomes, or a combination thereof. However, these actions require making difficult trade-offs between limiting program costs and achieving long-standing policy objectives, such as serving more needy households, having assisted households pay a relatively small share of their incomes in rents, making it easier for voucher holders to find housing (especially in tight rental markets), reducing the concentration of poverty, and giving PHAs the flexibility to respond to local rental market conditions</a:t>
            </a:r>
            <a:r>
              <a:rPr lang="en-US" dirty="0" smtClean="0">
                <a:latin typeface="+mj-lt"/>
              </a:rPr>
              <a:t>.”</a:t>
            </a:r>
          </a:p>
          <a:p>
            <a:pPr lvl="1"/>
            <a:endParaRPr lang="en-US" dirty="0">
              <a:latin typeface="+mj-lt"/>
            </a:endParaRPr>
          </a:p>
        </p:txBody>
      </p:sp>
    </p:spTree>
    <p:extLst>
      <p:ext uri="{BB962C8B-B14F-4D97-AF65-F5344CB8AC3E}">
        <p14:creationId xmlns:p14="http://schemas.microsoft.com/office/powerpoint/2010/main" val="125140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en-US" dirty="0" smtClean="0"/>
              <a:t/>
            </a:r>
            <a:br>
              <a:rPr lang="en-US" dirty="0" smtClean="0"/>
            </a:br>
            <a:r>
              <a:rPr lang="en-US" dirty="0" smtClean="0"/>
              <a:t>“Making Difficult Tradeoffs”</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r>
              <a:rPr lang="en-US" sz="2000" dirty="0" smtClean="0"/>
              <a:t>GAO’s report </a:t>
            </a:r>
            <a:r>
              <a:rPr lang="en-US" sz="2000" dirty="0"/>
              <a:t>goes on to note that, while both “Congress and HUD have already responded to the increasing cost of vouchers by changing the way the program is funded. Specifically, HUD no longer provides funding to PHAs based on the number of authorized vouchers, but rather based on the prior year's level of voucher expenditures, adjusted by an inflation factor. While this approach allows HUD to limit the annual rate of increase in the program's cost, [but] it does not directly address the policy decisions and market factors that we identified as contributing to the increase in program costs. Instead, it will be up to PHAs to exercise their flexibilities and make decisions regarding how to use the voucher funding that they receive from HUD.”  It then goes on to provide examples of ways that PHAs can limit the growth in voucher costs, “For example, some PHAs may choose to reduce their local payment standard, a course that, as our analysis suggests, would likely limit growth in voucher costs. The decisions that PHAs make will eventually influence trends in outlays, per household subsidies, and unit rents, and these trends will become more apparent in the years following the period covered by our analysis</a:t>
            </a:r>
            <a:r>
              <a:rPr lang="en-US" sz="2000" dirty="0" smtClean="0"/>
              <a:t>.”</a:t>
            </a:r>
            <a:endParaRPr lang="en-US" sz="2000" dirty="0"/>
          </a:p>
        </p:txBody>
      </p:sp>
    </p:spTree>
    <p:extLst>
      <p:ext uri="{BB962C8B-B14F-4D97-AF65-F5344CB8AC3E}">
        <p14:creationId xmlns:p14="http://schemas.microsoft.com/office/powerpoint/2010/main" val="413606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9" name="Group 3"/>
          <p:cNvGraphicFramePr>
            <a:graphicFrameLocks noGrp="1"/>
          </p:cNvGraphicFramePr>
          <p:nvPr/>
        </p:nvGraphicFramePr>
        <p:xfrm>
          <a:off x="1066800" y="762000"/>
          <a:ext cx="7010400" cy="5715000"/>
        </p:xfrm>
        <a:graphic>
          <a:graphicData uri="http://schemas.openxmlformats.org/drawingml/2006/table">
            <a:tbl>
              <a:tblPr/>
              <a:tblGrid>
                <a:gridCol w="2881616"/>
                <a:gridCol w="889428"/>
                <a:gridCol w="853326"/>
                <a:gridCol w="818865"/>
                <a:gridCol w="866125"/>
                <a:gridCol w="701040"/>
              </a:tblGrid>
              <a:tr h="78265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Arial" charset="0"/>
                        <a:ea typeface="ヒラギノ角ゴ ProN W6" charset="0"/>
                        <a:cs typeface="ヒラギノ角ゴ ProN W6" charset="0"/>
                        <a:sym typeface="Arial" charset="0"/>
                      </a:endParaRP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cap="flat">
                      <a:noFill/>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FY 2013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FY 2014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52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Program ($ Millions)</a:t>
                      </a:r>
                    </a:p>
                  </a:txBody>
                  <a:tcPr marL="0" marR="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cap="flat">
                      <a:noFill/>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Enacted</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Proposed</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House</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cs typeface="Arial" charset="0"/>
                          <a:sym typeface="Arial" charset="0"/>
                        </a:rPr>
                        <a:t>Senate</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802527"/>
                          </a:solidFill>
                          <a:effectLst/>
                          <a:latin typeface="Arial" charset="0"/>
                          <a:cs typeface="Arial" charset="0"/>
                          <a:sym typeface="Arial" charset="0"/>
                        </a:rPr>
                        <a:t>NAHRO</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508798">
                <a:tc>
                  <a:txBody>
                    <a:bodyPr/>
                    <a:lstStyle/>
                    <a:p>
                      <a:pPr marL="0" marR="0" algn="l">
                        <a:lnSpc>
                          <a:spcPct val="115000"/>
                        </a:lnSpc>
                        <a:spcBef>
                          <a:spcPts val="240"/>
                        </a:spcBef>
                        <a:spcAft>
                          <a:spcPts val="240"/>
                        </a:spcAft>
                      </a:pPr>
                      <a:r>
                        <a:rPr lang="en-US" sz="1200" b="1" dirty="0">
                          <a:latin typeface="Arial"/>
                          <a:ea typeface="Times New Roman"/>
                        </a:rPr>
                        <a:t>Tenant-Based Rental Assistance </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$17,964</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$19,989</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$18,611</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$19,592</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endParaRPr lang="en-US" sz="1200" dirty="0">
                        <a:solidFill>
                          <a:srgbClr val="0D0D0D"/>
                        </a:solidFill>
                        <a:latin typeface="Arial"/>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08798">
                <a:tc>
                  <a:txBody>
                    <a:bodyPr/>
                    <a:lstStyle/>
                    <a:p>
                      <a:pPr marL="0" marR="0" algn="r">
                        <a:lnSpc>
                          <a:spcPct val="115000"/>
                        </a:lnSpc>
                        <a:spcBef>
                          <a:spcPts val="240"/>
                        </a:spcBef>
                        <a:spcAft>
                          <a:spcPts val="240"/>
                        </a:spcAft>
                      </a:pPr>
                      <a:r>
                        <a:rPr lang="en-US" sz="1200" b="1" i="1" dirty="0">
                          <a:latin typeface="Arial"/>
                          <a:ea typeface="Times New Roman"/>
                        </a:rPr>
                        <a:t>Section 8 HAP Renewals</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[$16,349]</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[$17,968]</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[$17,000]</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[$17,568]</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$18,540</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08798">
                <a:tc>
                  <a:txBody>
                    <a:bodyPr/>
                    <a:lstStyle/>
                    <a:p>
                      <a:pPr marL="0" marR="0" algn="r">
                        <a:lnSpc>
                          <a:spcPct val="115000"/>
                        </a:lnSpc>
                        <a:spcBef>
                          <a:spcPts val="240"/>
                        </a:spcBef>
                        <a:spcAft>
                          <a:spcPts val="240"/>
                        </a:spcAft>
                      </a:pPr>
                      <a:r>
                        <a:rPr lang="en-US" sz="1200" b="1" i="1" dirty="0">
                          <a:latin typeface="Arial"/>
                          <a:ea typeface="Times New Roman"/>
                        </a:rPr>
                        <a:t>Ongoing Administrative Fees</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[$1,258]</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[$1,635]</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[$1,335]</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[$1,670]</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$1,994</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08798">
                <a:tc>
                  <a:txBody>
                    <a:bodyPr/>
                    <a:lstStyle/>
                    <a:p>
                      <a:pPr marL="0" marR="0" algn="r">
                        <a:lnSpc>
                          <a:spcPct val="115000"/>
                        </a:lnSpc>
                        <a:spcBef>
                          <a:spcPts val="240"/>
                        </a:spcBef>
                        <a:spcAft>
                          <a:spcPts val="240"/>
                        </a:spcAft>
                      </a:pPr>
                      <a:r>
                        <a:rPr lang="en-US" sz="1200" b="1" i="1" dirty="0">
                          <a:latin typeface="Arial"/>
                          <a:ea typeface="Times New Roman"/>
                        </a:rPr>
                        <a:t>Additional Administrative Fees</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[$48]</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00000"/>
                          </a:solidFill>
                          <a:latin typeface="Arial"/>
                          <a:ea typeface="Times New Roman"/>
                        </a:rPr>
                        <a:t>[$50]</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[$15]</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[$15]</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$50</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08798">
                <a:tc>
                  <a:txBody>
                    <a:bodyPr/>
                    <a:lstStyle/>
                    <a:p>
                      <a:pPr marL="457200" marR="0" algn="r">
                        <a:lnSpc>
                          <a:spcPct val="115000"/>
                        </a:lnSpc>
                        <a:spcBef>
                          <a:spcPts val="240"/>
                        </a:spcBef>
                        <a:spcAft>
                          <a:spcPts val="240"/>
                        </a:spcAft>
                      </a:pPr>
                      <a:r>
                        <a:rPr lang="en-US" sz="1200" b="1" i="1" dirty="0">
                          <a:latin typeface="Arial"/>
                          <a:ea typeface="Times New Roman"/>
                        </a:rPr>
                        <a:t>Tenant Protection Vouchers </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[$71]</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[$150]</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[$75]</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[$150]</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$150</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08798">
                <a:tc>
                  <a:txBody>
                    <a:bodyPr/>
                    <a:lstStyle/>
                    <a:p>
                      <a:pPr marL="0" marR="0" algn="r">
                        <a:lnSpc>
                          <a:spcPct val="115000"/>
                        </a:lnSpc>
                        <a:spcBef>
                          <a:spcPts val="240"/>
                        </a:spcBef>
                        <a:spcAft>
                          <a:spcPts val="240"/>
                        </a:spcAft>
                      </a:pPr>
                      <a:r>
                        <a:rPr lang="en-US" sz="1200" b="1" i="1" dirty="0">
                          <a:latin typeface="Arial"/>
                          <a:ea typeface="Times New Roman"/>
                        </a:rPr>
                        <a:t>Incremental HUD-VASH Vouchers</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[$75]</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[$75]</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[$75]</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[$78]</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$75</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508798">
                <a:tc>
                  <a:txBody>
                    <a:bodyPr/>
                    <a:lstStyle/>
                    <a:p>
                      <a:pPr marL="0" marR="0" algn="l">
                        <a:lnSpc>
                          <a:spcPct val="115000"/>
                        </a:lnSpc>
                        <a:spcBef>
                          <a:spcPts val="240"/>
                        </a:spcBef>
                        <a:spcAft>
                          <a:spcPts val="240"/>
                        </a:spcAft>
                      </a:pPr>
                      <a:r>
                        <a:rPr lang="en-US" sz="1200" b="1" dirty="0" smtClean="0">
                          <a:latin typeface="Arial"/>
                          <a:ea typeface="Times New Roman"/>
                        </a:rPr>
                        <a:t>FSS Coordinators</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[$57]</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$75</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$60</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$75</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$87</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618039">
                <a:tc>
                  <a:txBody>
                    <a:bodyPr/>
                    <a:lstStyle/>
                    <a:p>
                      <a:pPr marL="0" marR="0" algn="l">
                        <a:lnSpc>
                          <a:spcPct val="115000"/>
                        </a:lnSpc>
                        <a:spcBef>
                          <a:spcPts val="240"/>
                        </a:spcBef>
                        <a:spcAft>
                          <a:spcPts val="240"/>
                        </a:spcAft>
                      </a:pPr>
                      <a:r>
                        <a:rPr lang="en-US" sz="1200" b="1" dirty="0">
                          <a:latin typeface="Arial"/>
                          <a:ea typeface="Times New Roman"/>
                        </a:rPr>
                        <a:t>Sec. 8 </a:t>
                      </a:r>
                      <a:r>
                        <a:rPr lang="en-US" sz="1200" b="1" dirty="0" smtClean="0">
                          <a:latin typeface="Arial"/>
                          <a:ea typeface="Times New Roman"/>
                        </a:rPr>
                        <a:t>PBRA</a:t>
                      </a:r>
                      <a:endParaRPr lang="en-US" sz="1200" b="1"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$8,8521</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00000"/>
                          </a:solidFill>
                          <a:latin typeface="Arial"/>
                          <a:ea typeface="Times New Roman"/>
                        </a:rPr>
                        <a:t>$10,272</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a:solidFill>
                            <a:srgbClr val="0D0D0D"/>
                          </a:solidFill>
                          <a:latin typeface="Arial"/>
                          <a:ea typeface="Times New Roman"/>
                        </a:rPr>
                        <a:t>$9,451</a:t>
                      </a:r>
                      <a:endParaRPr lang="en-US" sz="200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$10,772</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algn="ctr">
                        <a:lnSpc>
                          <a:spcPct val="115000"/>
                        </a:lnSpc>
                        <a:spcBef>
                          <a:spcPts val="240"/>
                        </a:spcBef>
                        <a:spcAft>
                          <a:spcPts val="240"/>
                        </a:spcAft>
                      </a:pPr>
                      <a:r>
                        <a:rPr lang="en-US" sz="1200" dirty="0">
                          <a:solidFill>
                            <a:srgbClr val="0D0D0D"/>
                          </a:solidFill>
                          <a:latin typeface="Arial"/>
                          <a:ea typeface="Times New Roman"/>
                        </a:rPr>
                        <a:t>Fully Fund</a:t>
                      </a:r>
                      <a:endParaRPr lang="en-US" sz="2000" dirty="0">
                        <a:latin typeface="Times New Roman"/>
                        <a:ea typeface="Times New Roman"/>
                      </a:endParaRPr>
                    </a:p>
                  </a:txBody>
                  <a:tcPr marL="73025" marR="73025"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Rectangle 2"/>
          <p:cNvSpPr>
            <a:spLocks noGrp="1" noChangeArrowheads="1"/>
          </p:cNvSpPr>
          <p:nvPr>
            <p:ph type="title"/>
          </p:nvPr>
        </p:nvSpPr>
        <p:spPr>
          <a:xfrm>
            <a:off x="2198688" y="1"/>
            <a:ext cx="6829425" cy="609599"/>
          </a:xfrm>
        </p:spPr>
        <p:txBody>
          <a:bodyPr>
            <a:normAutofit fontScale="90000"/>
          </a:bodyPr>
          <a:lstStyle/>
          <a:p>
            <a:pPr eaLnBrk="1" hangingPunct="1"/>
            <a:r>
              <a:rPr lang="en-US" dirty="0" smtClean="0"/>
              <a:t>Section 8 Appropriations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28650" y="457201"/>
            <a:ext cx="7886700" cy="685799"/>
          </a:xfrm>
        </p:spPr>
        <p:txBody>
          <a:bodyPr/>
          <a:lstStyle/>
          <a:p>
            <a:pPr algn="ctr" eaLnBrk="1" hangingPunct="1"/>
            <a:r>
              <a:rPr lang="en-US" sz="1800" b="1" dirty="0"/>
              <a:t>6 Percent Cut in Housing Assistance Payments Renewals in FY 2013</a:t>
            </a:r>
          </a:p>
        </p:txBody>
      </p:sp>
      <p:sp>
        <p:nvSpPr>
          <p:cNvPr id="3" name="Content Placeholder 2"/>
          <p:cNvSpPr>
            <a:spLocks noGrp="1"/>
          </p:cNvSpPr>
          <p:nvPr>
            <p:ph idx="1"/>
          </p:nvPr>
        </p:nvSpPr>
        <p:spPr>
          <a:xfrm>
            <a:off x="628650" y="1295400"/>
            <a:ext cx="7886700" cy="4194573"/>
          </a:xfrm>
        </p:spPr>
        <p:txBody>
          <a:bodyPr rtlCol="0">
            <a:noAutofit/>
          </a:bodyPr>
          <a:lstStyle/>
          <a:p>
            <a:pPr lvl="1" eaLnBrk="1" fontAlgn="auto" hangingPunct="1">
              <a:spcAft>
                <a:spcPts val="0"/>
              </a:spcAft>
              <a:defRPr/>
            </a:pPr>
            <a:r>
              <a:rPr lang="en-US" sz="2000" dirty="0"/>
              <a:t>many PHAs have had to lease fewer low-income households including rescinding vouchers from those in the housing search process and not being able to lease “turnover” vouchers; resulting in a national voucher lease-up rate of 93 percent in 2012 to as low as 86 percent by 12/31/13;</a:t>
            </a:r>
          </a:p>
          <a:p>
            <a:pPr lvl="2" eaLnBrk="1" fontAlgn="auto" hangingPunct="1">
              <a:spcAft>
                <a:spcPts val="0"/>
              </a:spcAft>
              <a:defRPr/>
            </a:pPr>
            <a:r>
              <a:rPr lang="en-US" sz="2000" dirty="0"/>
              <a:t>Annual per voucher costs </a:t>
            </a:r>
            <a:r>
              <a:rPr lang="en-US" sz="2000" dirty="0" smtClean="0"/>
              <a:t>per household are substantially less than annual shelter </a:t>
            </a:r>
            <a:r>
              <a:rPr lang="en-US" sz="2000" dirty="0"/>
              <a:t>cost per household</a:t>
            </a:r>
          </a:p>
          <a:p>
            <a:pPr marL="685800" lvl="2" indent="0" eaLnBrk="1" fontAlgn="auto" hangingPunct="1">
              <a:spcAft>
                <a:spcPts val="0"/>
              </a:spcAft>
              <a:buNone/>
              <a:defRPr/>
            </a:pPr>
            <a:endParaRPr lang="en-US" sz="2000" dirty="0"/>
          </a:p>
          <a:p>
            <a:pPr lvl="1" eaLnBrk="1" fontAlgn="auto" hangingPunct="1">
              <a:spcAft>
                <a:spcPts val="0"/>
              </a:spcAft>
              <a:defRPr/>
            </a:pPr>
            <a:r>
              <a:rPr lang="en-US" sz="2000" dirty="0"/>
              <a:t>greater numbers of voucher-assisted households have experienced higher income to housing cost burdens (income to rent and utility allowances or expenses); </a:t>
            </a:r>
            <a:r>
              <a:rPr lang="en-US" sz="2000" dirty="0" smtClean="0"/>
              <a:t>and</a:t>
            </a:r>
            <a:endParaRPr lang="en-US" sz="2000" dirty="0"/>
          </a:p>
          <a:p>
            <a:pPr lvl="1" eaLnBrk="1" fontAlgn="auto" hangingPunct="1">
              <a:spcAft>
                <a:spcPts val="0"/>
              </a:spcAft>
              <a:defRPr/>
            </a:pPr>
            <a:endParaRPr lang="en-US" sz="2000" dirty="0"/>
          </a:p>
          <a:p>
            <a:pPr lvl="1" eaLnBrk="1" fontAlgn="auto" hangingPunct="1">
              <a:spcAft>
                <a:spcPts val="0"/>
              </a:spcAft>
              <a:defRPr/>
            </a:pPr>
            <a:r>
              <a:rPr lang="en-US" sz="2000" dirty="0"/>
              <a:t>increase waiting times for eligible unassisted households on their waiting </a:t>
            </a:r>
            <a:r>
              <a:rPr lang="en-US" sz="2000" dirty="0" smtClean="0"/>
              <a:t>lists.</a:t>
            </a:r>
            <a:endParaRPr lang="en-US" sz="2000" dirty="0"/>
          </a:p>
          <a:p>
            <a:pPr lvl="1" eaLnBrk="1" fontAlgn="auto" hangingPunct="1">
              <a:spcAft>
                <a:spcPts val="0"/>
              </a:spcAft>
              <a:defRPr/>
            </a:pPr>
            <a:endParaRPr lang="en-US" dirty="0"/>
          </a:p>
        </p:txBody>
      </p:sp>
      <p:pic>
        <p:nvPicPr>
          <p:cNvPr id="3076" name="Picture 3"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172200"/>
            <a:ext cx="739379" cy="43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9600" y="838200"/>
            <a:ext cx="7886700" cy="508397"/>
          </a:xfrm>
        </p:spPr>
        <p:txBody>
          <a:bodyPr/>
          <a:lstStyle/>
          <a:p>
            <a:pPr algn="ctr" eaLnBrk="1" hangingPunct="1"/>
            <a:r>
              <a:rPr lang="en-US" sz="1800" b="1" dirty="0"/>
              <a:t>6 Percent Cut in Housing Assistance Payments Renewals in FY 2013</a:t>
            </a:r>
            <a:endParaRPr lang="en-US" sz="1800" dirty="0"/>
          </a:p>
        </p:txBody>
      </p:sp>
      <p:sp>
        <p:nvSpPr>
          <p:cNvPr id="3" name="Content Placeholder 2"/>
          <p:cNvSpPr>
            <a:spLocks noGrp="1"/>
          </p:cNvSpPr>
          <p:nvPr>
            <p:ph idx="1"/>
          </p:nvPr>
        </p:nvSpPr>
        <p:spPr>
          <a:xfrm>
            <a:off x="628650" y="1639491"/>
            <a:ext cx="7886700" cy="4067175"/>
          </a:xfrm>
        </p:spPr>
        <p:txBody>
          <a:bodyPr rtlCol="0">
            <a:normAutofit fontScale="85000" lnSpcReduction="20000"/>
          </a:bodyPr>
          <a:lstStyle/>
          <a:p>
            <a:pPr lvl="1" eaLnBrk="1" fontAlgn="auto" hangingPunct="1">
              <a:spcAft>
                <a:spcPts val="0"/>
              </a:spcAft>
              <a:defRPr/>
            </a:pPr>
            <a:r>
              <a:rPr lang="en-US" dirty="0" smtClean="0"/>
              <a:t>Anecdotally, we have heard from our PHA members:</a:t>
            </a:r>
          </a:p>
          <a:p>
            <a:pPr lvl="1" eaLnBrk="1" fontAlgn="auto" hangingPunct="1">
              <a:spcAft>
                <a:spcPts val="0"/>
              </a:spcAft>
              <a:buNone/>
              <a:defRPr/>
            </a:pPr>
            <a:endParaRPr lang="en-US" sz="1950" dirty="0"/>
          </a:p>
          <a:p>
            <a:pPr lvl="2" eaLnBrk="1" fontAlgn="auto" hangingPunct="1">
              <a:spcAft>
                <a:spcPts val="0"/>
              </a:spcAft>
              <a:defRPr/>
            </a:pPr>
            <a:r>
              <a:rPr lang="en-US" sz="1950" dirty="0"/>
              <a:t>that participating property owners have not renewed their existing dwelling leases with voucher-assisted low-income housing-assisted households due to the appropriations risk as well as having </a:t>
            </a:r>
            <a:r>
              <a:rPr lang="en-US" sz="1950" dirty="0" smtClean="0"/>
              <a:t>all </a:t>
            </a:r>
            <a:r>
              <a:rPr lang="en-US" sz="1950" dirty="0"/>
              <a:t>annual rent increase requests frozen for six months, in favor of higher income households in the private market and prospective property owners are choosing not to participate in the Section 8 voucher program for the same reason;  </a:t>
            </a:r>
          </a:p>
          <a:p>
            <a:pPr lvl="1" eaLnBrk="1" fontAlgn="auto" hangingPunct="1">
              <a:spcAft>
                <a:spcPts val="0"/>
              </a:spcAft>
              <a:defRPr/>
            </a:pPr>
            <a:endParaRPr lang="en-US" sz="1950" dirty="0"/>
          </a:p>
          <a:p>
            <a:pPr lvl="2" eaLnBrk="1" fontAlgn="auto" hangingPunct="1">
              <a:spcAft>
                <a:spcPts val="0"/>
              </a:spcAft>
              <a:defRPr/>
            </a:pPr>
            <a:r>
              <a:rPr lang="en-US" sz="1950" dirty="0"/>
              <a:t>a significant loss of available and affordable housing units to extremely-low-income and very-low-income households that has prevented voucher-assisted households from leasing decent, safe, sanitary and affordable housing units; and</a:t>
            </a:r>
          </a:p>
          <a:p>
            <a:pPr marL="342900" lvl="1" indent="0" eaLnBrk="1" fontAlgn="auto" hangingPunct="1">
              <a:spcAft>
                <a:spcPts val="0"/>
              </a:spcAft>
              <a:buNone/>
              <a:defRPr/>
            </a:pPr>
            <a:endParaRPr lang="en-US" sz="1950" dirty="0"/>
          </a:p>
          <a:p>
            <a:pPr lvl="2" eaLnBrk="1" fontAlgn="auto" hangingPunct="1">
              <a:spcAft>
                <a:spcPts val="0"/>
              </a:spcAft>
              <a:defRPr/>
            </a:pPr>
            <a:r>
              <a:rPr lang="en-US" sz="1950" dirty="0"/>
              <a:t>voucher-assisted households living in greater concentrations of poverty and  living in dwelling units with relatively lower quality housing stock.</a:t>
            </a:r>
          </a:p>
          <a:p>
            <a:pPr eaLnBrk="1" fontAlgn="auto" hangingPunct="1">
              <a:spcAft>
                <a:spcPts val="0"/>
              </a:spcAft>
              <a:defRPr/>
            </a:pPr>
            <a:endParaRPr lang="en-US" dirty="0" smtClean="0"/>
          </a:p>
        </p:txBody>
      </p:sp>
      <p:pic>
        <p:nvPicPr>
          <p:cNvPr id="4100" name="Picture 3" descr="NAHRO Logo Red-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172200"/>
            <a:ext cx="739379" cy="43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fault - Title Slide">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812</TotalTime>
  <Words>2012</Words>
  <Application>Microsoft Office PowerPoint</Application>
  <PresentationFormat>On-screen Show (4:3)</PresentationFormat>
  <Paragraphs>248</Paragraphs>
  <Slides>29</Slides>
  <Notes>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       NAHRO  Washington Update  Jonathan Zimmerman Senior Policy Advisor</vt:lpstr>
      <vt:lpstr>Housing Assistance Payment and Ongoing Administrative Fee Pro-Rations &amp; Voucher Lease-up Rates </vt:lpstr>
      <vt:lpstr>Iron Triangle / Triple Constraint</vt:lpstr>
      <vt:lpstr>Iron Triangle / Triple Constraint</vt:lpstr>
      <vt:lpstr>“Making Difficult Tradeoffs”</vt:lpstr>
      <vt:lpstr> “Making Difficult Tradeoffs”</vt:lpstr>
      <vt:lpstr>Section 8 Appropriations</vt:lpstr>
      <vt:lpstr>6 Percent Cut in Housing Assistance Payments Renewals in FY 2013</vt:lpstr>
      <vt:lpstr>6 Percent Cut in Housing Assistance Payments Renewals in FY 2013</vt:lpstr>
      <vt:lpstr>31 Percent Administrative Fee Cut in FY 2013</vt:lpstr>
      <vt:lpstr>31 Percent Administrative Fee Cut in FY 2013</vt:lpstr>
      <vt:lpstr>Ongoing Administrative Fee Pro-Rations</vt:lpstr>
      <vt:lpstr>PHAs Handing Back Voucher Programs</vt:lpstr>
      <vt:lpstr>Number of PHAs That Have Handed Back Their Voucher Program to HUD or Transferred to Another PHA</vt:lpstr>
      <vt:lpstr>PowerPoint Presentation</vt:lpstr>
      <vt:lpstr>PowerPoint Presentation</vt:lpstr>
      <vt:lpstr>PowerPoint Presentation</vt:lpstr>
      <vt:lpstr>PowerPoint Presentation</vt:lpstr>
      <vt:lpstr>FY 2014 - Section 8 Tenant-Based Housing Assistance Programs Pro-Rations</vt:lpstr>
      <vt:lpstr>What’s At Stake between House and Senate  FY 2014 THUD Appropriation Bills?</vt:lpstr>
      <vt:lpstr>Senate Appropriation Committee’s FY 2014 THUD Bill (S. 1243)</vt:lpstr>
      <vt:lpstr>NAHRO’s Action Alert &amp; Washington Update</vt:lpstr>
      <vt:lpstr>Glacial Pace of Regulatory Reform and Relief</vt:lpstr>
      <vt:lpstr>NAHRO’s Voucher Program Resources</vt:lpstr>
      <vt:lpstr>Public Housing Appropriations</vt:lpstr>
      <vt:lpstr>Supportive Services</vt:lpstr>
      <vt:lpstr>PowerPoint Presentation</vt:lpstr>
      <vt:lpstr>How we got here</vt:lpstr>
      <vt:lpstr>PowerPoint Presentation</vt:lpstr>
    </vt:vector>
  </TitlesOfParts>
  <Company>NAHRO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tgreenspan</dc:creator>
  <cp:lastModifiedBy>Maritza Martinez</cp:lastModifiedBy>
  <cp:revision>70</cp:revision>
  <dcterms:created xsi:type="dcterms:W3CDTF">2013-08-26T19:34:25Z</dcterms:created>
  <dcterms:modified xsi:type="dcterms:W3CDTF">2013-11-01T15:37:56Z</dcterms:modified>
</cp:coreProperties>
</file>