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8" r:id="rId5"/>
    <p:sldId id="261" r:id="rId6"/>
    <p:sldId id="259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>
        <p:scale>
          <a:sx n="64" d="100"/>
          <a:sy n="64" d="100"/>
        </p:scale>
        <p:origin x="-1424" y="-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A1EFB-C222-B745-AF4B-7A6C1C77B4B4}" type="datetimeFigureOut">
              <a:rPr lang="en-US" smtClean="0"/>
              <a:t>11/13/13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49657-5718-094A-B707-2D1A58562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30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138B-6AFA-C443-AE14-9894047F9955}" type="datetimeFigureOut">
              <a:rPr lang="en-US" smtClean="0"/>
              <a:t>11/13/13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2F6B0-49E8-3844-BB94-26FBC59D49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192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Portfolio award:  HUD reserves conversion authority</a:t>
            </a:r>
            <a:r>
              <a:rPr lang="en-US" baseline="0" dirty="0" smtClean="0"/>
              <a:t> for all so long as owner submits complete application for 50%; then has 365 days to submit balance.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2F6B0-49E8-3844-BB94-26FBC59D49C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4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329E-31F0-5F43-979E-4BF33CD87783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3642-F9F0-3C45-A0B7-FD8B44F0908C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8818-CB7D-254C-9EFA-AA951301D01E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5C8-B1F5-2347-8909-B89171520981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AEF2-C046-C042-A5D6-D27E67D2A1A3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9BD2-99DB-0F49-ADAD-7BA41B4CE2AD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2915-CB63-6C4E-A285-E4CB6304CAAF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12C2-A014-EF4F-83A2-BBC9968C0807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E838-2F60-B342-AFD6-D461B615C4C8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B669-8DBE-F84A-89C7-0F76BC88347F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EA4E-D4DC-F74D-9D61-5D0114FEDBD1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1A395A-84F4-0142-BAF2-18896547FE5A}" type="datetime1">
              <a:rPr lang="en-US" smtClean="0"/>
              <a:t>11/13/13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8579B6-288D-8843-975B-4AF70092FA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11/12/13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 for Mod Rehab properties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9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cap="none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Mod Rehab Transactions in Massachusetts</a:t>
            </a:r>
            <a:endParaRPr lang="en-US" sz="2200" cap="none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4582" y="2107097"/>
            <a:ext cx="74145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RAD also provides assistance for MR deals, but its utility is untested here in MA.  </a:t>
            </a:r>
            <a:b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Limited personal experience – 2 applications pending and one to be filed by year’s end. </a:t>
            </a:r>
            <a:b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 We know we can make financing work for two; still testing whether we can make the third work.</a:t>
            </a:r>
            <a:b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All filed under first component; second component currently closed.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483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Allows for conversion of one year MR contract to long-term section 8 contract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BENEFITS</a:t>
            </a:r>
          </a:p>
          <a:p>
            <a:r>
              <a:rPr lang="en-US" sz="2400" kern="1200" cap="none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Consolidate multiple contracts</a:t>
            </a:r>
          </a:p>
          <a:p>
            <a:r>
              <a:rPr lang="en-US" cap="none" dirty="0" smtClean="0"/>
              <a:t>Enhance access to capital</a:t>
            </a:r>
            <a:endParaRPr lang="en-US" sz="2400" kern="1200" cap="none" baseline="0" dirty="0" smtClean="0">
              <a:solidFill>
                <a:schemeClr val="tx2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cap="none" dirty="0" smtClean="0"/>
              <a:t>Owners can request portfolio award</a:t>
            </a:r>
          </a:p>
          <a:p>
            <a:r>
              <a:rPr lang="en-US" cap="none" dirty="0" smtClean="0"/>
              <a:t>Multi-phase</a:t>
            </a:r>
            <a:r>
              <a:rPr lang="en-US" cap="none" baseline="0" dirty="0" smtClean="0"/>
              <a:t> awards possible</a:t>
            </a:r>
            <a:endParaRPr lang="en-US" cap="none" dirty="0" smtClean="0"/>
          </a:p>
          <a:p>
            <a: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lang="en-US" sz="2400" kern="1200" cap="none" baseline="0" dirty="0" smtClean="0">
              <a:solidFill>
                <a:schemeClr val="tx2"/>
              </a:solidFill>
              <a:effectLst/>
              <a:latin typeface="+mn-lt"/>
              <a:ea typeface="+mn-ea"/>
              <a:cs typeface="+mn-cs"/>
            </a:endParaRPr>
          </a:p>
          <a:p>
            <a: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kern="1200" cap="all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Important considerations</a:t>
            </a:r>
            <a:endParaRPr lang="en-US" dirty="0" smtClean="0">
              <a:effectLst/>
            </a:endParaRPr>
          </a:p>
          <a:p>
            <a:r>
              <a:rPr lang="en-US" dirty="0" smtClean="0"/>
              <a:t>Must address capital needs</a:t>
            </a:r>
          </a:p>
          <a:p>
            <a:r>
              <a:rPr lang="en-US" dirty="0" smtClean="0"/>
              <a:t>Must provide for resident mobility over time</a:t>
            </a:r>
          </a:p>
          <a:p>
            <a:r>
              <a:rPr lang="en-US" dirty="0" smtClean="0"/>
              <a:t>Not</a:t>
            </a:r>
            <a:r>
              <a:rPr lang="en-US" baseline="0" dirty="0" smtClean="0"/>
              <a:t> applicable to SRO Mod Rehab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5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Paths –</a:t>
            </a:r>
            <a:r>
              <a:rPr lang="en-US" baseline="0" dirty="0" smtClean="0"/>
              <a:t> </a:t>
            </a:r>
            <a:r>
              <a:rPr lang="en-US" cap="none" baseline="0" dirty="0" smtClean="0"/>
              <a:t>if rejected under one can apply under the other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cap="all" dirty="0" smtClean="0"/>
              <a:t>First component</a:t>
            </a:r>
          </a:p>
          <a:p>
            <a:pPr marL="342900" indent="-228600"/>
            <a:r>
              <a:rPr lang="en-US" dirty="0" smtClean="0"/>
              <a:t>Rents set</a:t>
            </a:r>
            <a:r>
              <a:rPr lang="en-US" baseline="0" dirty="0" smtClean="0"/>
              <a:t> at current levels</a:t>
            </a:r>
            <a:endParaRPr lang="en-US" dirty="0" smtClean="0"/>
          </a:p>
          <a:p>
            <a:r>
              <a:rPr lang="en-US" dirty="0" smtClean="0"/>
              <a:t>Will require outside resources to address capital needs</a:t>
            </a:r>
          </a:p>
          <a:p>
            <a:r>
              <a:rPr lang="en-US" dirty="0" smtClean="0"/>
              <a:t>Must provide financing plan and letters of interest </a:t>
            </a:r>
          </a:p>
          <a:p>
            <a: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Choice of PBV or PBRA</a:t>
            </a:r>
            <a:endParaRPr lang="en-US" sz="2400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Currently over-enrolled; HUD</a:t>
            </a:r>
            <a:r>
              <a:rPr lang="en-US" baseline="0" dirty="0" smtClean="0"/>
              <a:t> has requested </a:t>
            </a:r>
            <a:r>
              <a:rPr lang="en-US" dirty="0" smtClean="0"/>
              <a:t>increased authority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5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81194"/>
              </p:ext>
            </p:extLst>
          </p:nvPr>
        </p:nvGraphicFramePr>
        <p:xfrm>
          <a:off x="775252" y="318051"/>
          <a:ext cx="7185991" cy="6325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33"/>
                <a:gridCol w="2825703"/>
                <a:gridCol w="2668355"/>
              </a:tblGrid>
              <a:tr h="499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PBRA</a:t>
                      </a:r>
                      <a:endParaRPr lang="en-US" dirty="0"/>
                    </a:p>
                  </a:txBody>
                  <a:tcPr/>
                </a:tc>
              </a:tr>
              <a:tr h="42150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Administrator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Local PHA thru HUD’s Office of Public and Indian Housing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HUD’s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Office of Housing</a:t>
                      </a:r>
                    </a:p>
                  </a:txBody>
                  <a:tcPr marL="68580" marR="68580" marT="0" marB="0"/>
                </a:tc>
              </a:tr>
              <a:tr h="42150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Governing regulations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 CFR Part 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 CFR Part 880</a:t>
                      </a:r>
                    </a:p>
                  </a:txBody>
                  <a:tcPr marL="68580" marR="68580" marT="0" marB="0"/>
                </a:tc>
              </a:tr>
              <a:tr h="5456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Initial rents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Lower 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 reasonable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110% of FMR; owner request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 Can’t exceed current.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Lower of current or 120% of FMR (but up to 150% if justified by market.) no RCS required if under 120%.</a:t>
                      </a:r>
                    </a:p>
                  </a:txBody>
                  <a:tcPr marL="68580" marR="68580" marT="0" marB="0"/>
                </a:tc>
              </a:tr>
              <a:tr h="5456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Rent adjustments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OCAF, but no more than unassisted. 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Can be reduced if FMRs drop by more than 5%.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OCAF annually; no RCS required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After initial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term, subject to 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MAHRAA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42150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Wait</a:t>
                      </a:r>
                      <a:r>
                        <a:rPr lang="en-US" sz="105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PHA administers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Owner</a:t>
                      </a:r>
                      <a:r>
                        <a:rPr lang="en-US" sz="105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administers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150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Contract length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 (up to 20) years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 years</a:t>
                      </a:r>
                    </a:p>
                  </a:txBody>
                  <a:tcPr marL="68580" marR="68580" marT="0" marB="0"/>
                </a:tc>
              </a:tr>
              <a:tr h="89209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Choice mobility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PHA must offer Choice 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05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after 12 months.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Requires agreement with PHA to provide Choice 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Mobility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after 24 months.  HUD can exempt 10% of all RAD units from Choice Mobility</a:t>
                      </a:r>
                    </a:p>
                  </a:txBody>
                  <a:tcPr marL="68580" marR="68580" marT="0" marB="0"/>
                </a:tc>
              </a:tr>
              <a:tr h="107397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Resident</a:t>
                      </a:r>
                      <a:r>
                        <a:rPr lang="en-US" sz="105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rights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 involuntary 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displacement; right to return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No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rescreening of tenants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 involuntary displacement or rescreening of tenants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Year end audit required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 LD going forward</a:t>
                      </a:r>
                    </a:p>
                  </a:txBody>
                  <a:tcPr marL="68580" marR="68580" marT="0" marB="0"/>
                </a:tc>
              </a:tr>
              <a:tr h="108263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Other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Can cover 100% of units so long as at least 50% qualify for exception as elderly, disabled or families with supportive services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HUD approval of future refi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 service requirement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Site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and neighborhood 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standards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apply (see Appendix III</a:t>
                      </a: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HUD</a:t>
                      </a:r>
                      <a:r>
                        <a:rPr lang="en-US" sz="105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approval of future refi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6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 </a:t>
            </a:r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PBV in lieu of EV assistance</a:t>
            </a:r>
          </a:p>
          <a:p>
            <a:r>
              <a:rPr lang="en-US" dirty="0" smtClean="0"/>
              <a:t>Rents </a:t>
            </a:r>
            <a:r>
              <a:rPr lang="en-US" dirty="0"/>
              <a:t>at up to 110% </a:t>
            </a:r>
            <a:r>
              <a:rPr lang="en-US" dirty="0" smtClean="0"/>
              <a:t>FMR (or exception standard if applicable), </a:t>
            </a:r>
            <a:r>
              <a:rPr lang="en-US" dirty="0"/>
              <a:t>if reasonable</a:t>
            </a:r>
          </a:p>
          <a:p>
            <a:r>
              <a:rPr lang="en-US" dirty="0" smtClean="0"/>
              <a:t>PBV only</a:t>
            </a:r>
          </a:p>
          <a:p>
            <a:r>
              <a:rPr lang="en-US" dirty="0" smtClean="0"/>
              <a:t>15-year HAP</a:t>
            </a:r>
          </a:p>
          <a:p>
            <a:r>
              <a:rPr lang="en-US" dirty="0" smtClean="0"/>
              <a:t>Must provide financing plan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5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none" dirty="0" smtClean="0"/>
              <a:t>SECOND COMPONENT, cont’d</a:t>
            </a:r>
            <a:endParaRPr lang="en-US" b="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Services required with more than 50% PBV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Residents must recertify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HQS inspections required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Funded from TPV pool; HUD may suspend Notice if there is insufficient funding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Currently closed; Congressional reauthorization needed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6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11" y="408372"/>
            <a:ext cx="8260672" cy="1039427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501158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First </a:t>
            </a:r>
            <a:r>
              <a:rPr lang="en-US" b="1" dirty="0"/>
              <a:t>component is easier and more flexible if you can make the deal work with no rent increase. </a:t>
            </a:r>
          </a:p>
          <a:p>
            <a:pPr marL="114300" indent="0">
              <a:buNone/>
            </a:pPr>
            <a:r>
              <a:rPr lang="en-US" cap="all" dirty="0" smtClean="0"/>
              <a:t>Considerations</a:t>
            </a:r>
            <a:r>
              <a:rPr lang="en-US" dirty="0"/>
              <a:t>:</a:t>
            </a:r>
          </a:p>
          <a:p>
            <a:r>
              <a:rPr lang="en-US" dirty="0" smtClean="0"/>
              <a:t>What are your rents relative to market? </a:t>
            </a:r>
          </a:p>
          <a:p>
            <a:r>
              <a:rPr lang="en-US" dirty="0" smtClean="0"/>
              <a:t>What </a:t>
            </a:r>
            <a:r>
              <a:rPr lang="en-US" dirty="0"/>
              <a:t>is your tenant composition?  Will you have to provide services to maximize PBV?  Are you able to provide services?</a:t>
            </a:r>
          </a:p>
          <a:p>
            <a:r>
              <a:rPr lang="en-US" dirty="0"/>
              <a:t>Do you like your current administrator and want to continue that relationship?  Or is this an opportunity get new administration?</a:t>
            </a:r>
          </a:p>
          <a:p>
            <a:r>
              <a:rPr lang="en-US" dirty="0"/>
              <a:t>Are you willing to transfer your wait list to the PHA or is it critical that you maintain control over it?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MTM Consulting LLC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cap="none" dirty="0" smtClean="0"/>
              <a:t>Maria T. Maffei</a:t>
            </a:r>
            <a:br>
              <a:rPr lang="en-US" sz="2800" cap="none" dirty="0" smtClean="0"/>
            </a:br>
            <a:r>
              <a:rPr lang="en-US" sz="2800" cap="none" dirty="0" smtClean="0"/>
              <a:t>617-515-8022</a:t>
            </a:r>
            <a:br>
              <a:rPr lang="en-US" sz="2800" cap="none" dirty="0" smtClean="0"/>
            </a:br>
            <a:r>
              <a:rPr lang="en-US" sz="2800" cap="none" dirty="0" smtClean="0"/>
              <a:t>mmaffei@gmail.com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490618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199</TotalTime>
  <Words>609</Words>
  <Application>Microsoft Macintosh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RAD for Mod Rehab properties </vt:lpstr>
      <vt:lpstr>Mod Rehab Transactions in Massachusetts</vt:lpstr>
      <vt:lpstr>Allows for conversion of one year MR contract to long-term section 8 contract</vt:lpstr>
      <vt:lpstr>Two Paths – if rejected under one can apply under the other</vt:lpstr>
      <vt:lpstr>PowerPoint Presentation</vt:lpstr>
      <vt:lpstr>Second component</vt:lpstr>
      <vt:lpstr>SECOND COMPONENT, cont’d</vt:lpstr>
      <vt:lpstr>Wrap up</vt:lpstr>
      <vt:lpstr>Maria T. Maffei 617-515-8022 mmaffei@gmail.com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for Mod Rehab</dc:title>
  <dc:creator>Maria Maffei</dc:creator>
  <cp:lastModifiedBy>Maria Maffei</cp:lastModifiedBy>
  <cp:revision>26</cp:revision>
  <cp:lastPrinted>2013-11-12T18:10:52Z</cp:lastPrinted>
  <dcterms:created xsi:type="dcterms:W3CDTF">2013-11-11T16:41:08Z</dcterms:created>
  <dcterms:modified xsi:type="dcterms:W3CDTF">2013-11-13T18:58:21Z</dcterms:modified>
</cp:coreProperties>
</file>