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18"/>
  </p:notesMasterIdLst>
  <p:sldIdLst>
    <p:sldId id="256" r:id="rId2"/>
    <p:sldId id="267" r:id="rId3"/>
    <p:sldId id="257" r:id="rId4"/>
    <p:sldId id="261" r:id="rId5"/>
    <p:sldId id="262" r:id="rId6"/>
    <p:sldId id="263" r:id="rId7"/>
    <p:sldId id="258" r:id="rId8"/>
    <p:sldId id="259" r:id="rId9"/>
    <p:sldId id="260" r:id="rId10"/>
    <p:sldId id="268" r:id="rId11"/>
    <p:sldId id="265" r:id="rId12"/>
    <p:sldId id="270" r:id="rId13"/>
    <p:sldId id="269" r:id="rId14"/>
    <p:sldId id="273" r:id="rId15"/>
    <p:sldId id="27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64" autoAdjust="0"/>
  </p:normalViewPr>
  <p:slideViewPr>
    <p:cSldViewPr>
      <p:cViewPr varScale="1">
        <p:scale>
          <a:sx n="59" d="100"/>
          <a:sy n="59" d="100"/>
        </p:scale>
        <p:origin x="-816" y="-8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8" d="100"/>
          <a:sy n="68" d="100"/>
        </p:scale>
        <p:origin x="-359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OCD-FP-004\astite$\My%20Documents\CHAPA%20presentation\sorted%20list%20of%20devs.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Units</c:v>
                </c:pt>
              </c:strCache>
            </c:strRef>
          </c:tx>
          <c:dLbls>
            <c:dLbl>
              <c:idx val="0"/>
              <c:layout>
                <c:manualLayout>
                  <c:x val="-0.14002236676937102"/>
                  <c:y val="-0.15581736245233507"/>
                </c:manualLayout>
              </c:layout>
              <c:spPr/>
              <c:txPr>
                <a:bodyPr/>
                <a:lstStyle/>
                <a:p>
                  <a:pPr>
                    <a:defRPr b="1"/>
                  </a:pPr>
                  <a:endParaRPr lang="en-US"/>
                </a:p>
              </c:txPr>
              <c:dLblPos val="bestFit"/>
              <c:showVal val="1"/>
            </c:dLbl>
            <c:dLbl>
              <c:idx val="1"/>
              <c:layout>
                <c:manualLayout>
                  <c:x val="0.14822948761839605"/>
                  <c:y val="6.5349626108057293E-2"/>
                </c:manualLayout>
              </c:layout>
              <c:dLblPos val="bestFit"/>
              <c:showVal val="1"/>
            </c:dLbl>
            <c:dLblPos val="bestFit"/>
            <c:showVal val="1"/>
            <c:showLeaderLines val="1"/>
          </c:dLbls>
          <c:cat>
            <c:strRef>
              <c:f>Sheet1!$A$2:$A$5</c:f>
              <c:strCache>
                <c:ptCount val="4"/>
                <c:pt idx="0">
                  <c:v>Ch. 667 Elderly &amp; Disabled</c:v>
                </c:pt>
                <c:pt idx="1">
                  <c:v>Ch. 200 Family</c:v>
                </c:pt>
                <c:pt idx="2">
                  <c:v>Ch. 705 Family Scattered Site</c:v>
                </c:pt>
                <c:pt idx="3">
                  <c:v>Ch. 167/689 Special Needs</c:v>
                </c:pt>
              </c:strCache>
            </c:strRef>
          </c:cat>
          <c:val>
            <c:numRef>
              <c:f>Sheet1!$B$2:$B$5</c:f>
              <c:numCache>
                <c:formatCode>_(* #,##0_);_(* \(#,##0\);_(* "-"??_);_(@_)</c:formatCode>
                <c:ptCount val="4"/>
                <c:pt idx="0">
                  <c:v>30253</c:v>
                </c:pt>
                <c:pt idx="1">
                  <c:v>10542</c:v>
                </c:pt>
                <c:pt idx="2">
                  <c:v>2941</c:v>
                </c:pt>
                <c:pt idx="3">
                  <c:v>1899</c:v>
                </c:pt>
              </c:numCache>
            </c:numRef>
          </c:val>
        </c:ser>
        <c:dLbls/>
        <c:firstSliceAng val="0"/>
      </c:pieChart>
    </c:plotArea>
    <c:legend>
      <c:legendPos val="l"/>
      <c:layout>
        <c:manualLayout>
          <c:xMode val="edge"/>
          <c:yMode val="edge"/>
          <c:x val="1.04166381376241E-2"/>
          <c:y val="0.193720187150519"/>
          <c:w val="0.41356464681045307"/>
          <c:h val="0.65603788656852724"/>
        </c:manualLayout>
      </c:layout>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Year</a:t>
            </a:r>
            <a:r>
              <a:rPr lang="en-US" baseline="0" dirty="0"/>
              <a:t> Built (ch.667)</a:t>
            </a:r>
            <a:endParaRPr lang="en-US" dirty="0"/>
          </a:p>
        </c:rich>
      </c:tx>
      <c:layout>
        <c:manualLayout>
          <c:xMode val="edge"/>
          <c:yMode val="edge"/>
          <c:x val="0.37328660436137107"/>
          <c:y val="8.0828745400398916E-2"/>
        </c:manualLayout>
      </c:layout>
    </c:title>
    <c:plotArea>
      <c:layout>
        <c:manualLayout>
          <c:layoutTarget val="inner"/>
          <c:xMode val="edge"/>
          <c:yMode val="edge"/>
          <c:x val="0.17450854357491002"/>
          <c:y val="0.20584287759484601"/>
          <c:w val="0.79390739422878309"/>
          <c:h val="0.53842191601049916"/>
        </c:manualLayout>
      </c:layout>
      <c:barChart>
        <c:barDir val="col"/>
        <c:grouping val="clustered"/>
        <c:ser>
          <c:idx val="1"/>
          <c:order val="0"/>
          <c:tx>
            <c:strRef>
              <c:f>'2013'!$Y$1</c:f>
              <c:strCache>
                <c:ptCount val="1"/>
                <c:pt idx="0">
                  <c:v>units</c:v>
                </c:pt>
              </c:strCache>
            </c:strRef>
          </c:tx>
          <c:cat>
            <c:strRef>
              <c:f>'2013'!$W$2:$W$14</c:f>
              <c:strCache>
                <c:ptCount val="13"/>
                <c:pt idx="0">
                  <c:v>pre 1900</c:v>
                </c:pt>
                <c:pt idx="1">
                  <c:v>1900-09</c:v>
                </c:pt>
                <c:pt idx="2">
                  <c:v>1910-19</c:v>
                </c:pt>
                <c:pt idx="3">
                  <c:v>1920-29</c:v>
                </c:pt>
                <c:pt idx="4">
                  <c:v>1930-39</c:v>
                </c:pt>
                <c:pt idx="5">
                  <c:v>1940-49</c:v>
                </c:pt>
                <c:pt idx="6">
                  <c:v>1950-59</c:v>
                </c:pt>
                <c:pt idx="7">
                  <c:v>1960-69</c:v>
                </c:pt>
                <c:pt idx="8">
                  <c:v>1970-79</c:v>
                </c:pt>
                <c:pt idx="9">
                  <c:v>1980-89</c:v>
                </c:pt>
                <c:pt idx="10">
                  <c:v>1990-99</c:v>
                </c:pt>
                <c:pt idx="11">
                  <c:v>2000-09</c:v>
                </c:pt>
                <c:pt idx="12">
                  <c:v>2010-present</c:v>
                </c:pt>
              </c:strCache>
            </c:strRef>
          </c:cat>
          <c:val>
            <c:numRef>
              <c:f>'2013'!$Y$2:$Y$14</c:f>
              <c:numCache>
                <c:formatCode>General</c:formatCode>
                <c:ptCount val="13"/>
                <c:pt idx="0">
                  <c:v>112</c:v>
                </c:pt>
                <c:pt idx="1">
                  <c:v>192</c:v>
                </c:pt>
                <c:pt idx="2">
                  <c:v>170</c:v>
                </c:pt>
                <c:pt idx="3">
                  <c:v>291</c:v>
                </c:pt>
                <c:pt idx="4">
                  <c:v>0</c:v>
                </c:pt>
                <c:pt idx="5">
                  <c:v>2</c:v>
                </c:pt>
                <c:pt idx="6">
                  <c:v>1725</c:v>
                </c:pt>
                <c:pt idx="7">
                  <c:v>9869</c:v>
                </c:pt>
                <c:pt idx="8">
                  <c:v>11909</c:v>
                </c:pt>
                <c:pt idx="9">
                  <c:v>3977</c:v>
                </c:pt>
                <c:pt idx="10">
                  <c:v>577</c:v>
                </c:pt>
                <c:pt idx="11">
                  <c:v>0</c:v>
                </c:pt>
                <c:pt idx="12">
                  <c:v>32</c:v>
                </c:pt>
              </c:numCache>
            </c:numRef>
          </c:val>
        </c:ser>
        <c:dLbls/>
        <c:axId val="79972224"/>
        <c:axId val="79973760"/>
      </c:barChart>
      <c:catAx>
        <c:axId val="79972224"/>
        <c:scaling>
          <c:orientation val="minMax"/>
        </c:scaling>
        <c:axPos val="b"/>
        <c:numFmt formatCode="General" sourceLinked="1"/>
        <c:tickLblPos val="nextTo"/>
        <c:crossAx val="79973760"/>
        <c:crosses val="autoZero"/>
        <c:auto val="1"/>
        <c:lblAlgn val="ctr"/>
        <c:lblOffset val="100"/>
      </c:catAx>
      <c:valAx>
        <c:axId val="79973760"/>
        <c:scaling>
          <c:orientation val="minMax"/>
        </c:scaling>
        <c:axPos val="l"/>
        <c:majorGridlines/>
        <c:title>
          <c:tx>
            <c:rich>
              <a:bodyPr rot="-5400000" vert="horz"/>
              <a:lstStyle/>
              <a:p>
                <a:pPr>
                  <a:defRPr/>
                </a:pPr>
                <a:r>
                  <a:rPr lang="en-US" dirty="0"/>
                  <a:t>Units</a:t>
                </a:r>
              </a:p>
            </c:rich>
          </c:tx>
          <c:layout/>
        </c:title>
        <c:numFmt formatCode="General" sourceLinked="1"/>
        <c:tickLblPos val="nextTo"/>
        <c:crossAx val="7997222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 </a:t>
            </a:r>
            <a:endParaRPr lang="en-US" dirty="0"/>
          </a:p>
        </c:rich>
      </c:tx>
      <c:layout>
        <c:manualLayout>
          <c:xMode val="edge"/>
          <c:yMode val="edge"/>
          <c:x val="0.64128623188405798"/>
          <c:y val="0.16342412451361898"/>
        </c:manualLayout>
      </c:layout>
    </c:title>
    <c:plotArea>
      <c:layout/>
      <c:pieChart>
        <c:varyColors val="1"/>
        <c:ser>
          <c:idx val="0"/>
          <c:order val="0"/>
          <c:tx>
            <c:strRef>
              <c:f>Sheet1!$B$1</c:f>
              <c:strCache>
                <c:ptCount val="1"/>
                <c:pt idx="0">
                  <c:v>Column1</c:v>
                </c:pt>
              </c:strCache>
            </c:strRef>
          </c:tx>
          <c:explosion val="1"/>
          <c:dLbls>
            <c:dLbl>
              <c:idx val="1"/>
              <c:layout>
                <c:manualLayout>
                  <c:x val="-1.0869565217391301E-2"/>
                  <c:y val="-2.6515151515151509E-2"/>
                </c:manualLayout>
              </c:layout>
              <c:dLblPos val="bestFit"/>
              <c:showCatName val="1"/>
              <c:showPercent val="1"/>
            </c:dLbl>
            <c:txPr>
              <a:bodyPr/>
              <a:lstStyle/>
              <a:p>
                <a:pPr>
                  <a:defRPr sz="1800"/>
                </a:pPr>
                <a:endParaRPr lang="en-US"/>
              </a:p>
            </c:txPr>
            <c:dLblPos val="outEnd"/>
            <c:showCatName val="1"/>
            <c:showPercent val="1"/>
            <c:showLeaderLines val="1"/>
          </c:dLbls>
          <c:cat>
            <c:strRef>
              <c:f>Sheet1!$A$2:$A$5</c:f>
              <c:strCache>
                <c:ptCount val="4"/>
                <c:pt idx="0">
                  <c:v>Two-story flats</c:v>
                </c:pt>
                <c:pt idx="1">
                  <c:v>One-story flats</c:v>
                </c:pt>
                <c:pt idx="2">
                  <c:v>Multi-story</c:v>
                </c:pt>
                <c:pt idx="3">
                  <c:v>Congegate</c:v>
                </c:pt>
              </c:strCache>
            </c:strRef>
          </c:cat>
          <c:val>
            <c:numRef>
              <c:f>Sheet1!$B$2:$B$5</c:f>
              <c:numCache>
                <c:formatCode>General</c:formatCode>
                <c:ptCount val="4"/>
                <c:pt idx="0">
                  <c:v>16992</c:v>
                </c:pt>
                <c:pt idx="1">
                  <c:v>4098</c:v>
                </c:pt>
                <c:pt idx="2">
                  <c:v>7722</c:v>
                </c:pt>
                <c:pt idx="3">
                  <c:v>670</c:v>
                </c:pt>
              </c:numCache>
            </c:numRef>
          </c:val>
        </c:ser>
        <c:dLbls>
          <c:showCatName val="1"/>
          <c:showPercent val="1"/>
        </c:dLbls>
        <c:firstSliceAng val="0"/>
      </c:pieChart>
    </c:plotArea>
    <c:plotVisOnly val="1"/>
    <c:dispBlanksAs val="zero"/>
  </c:chart>
  <c:txPr>
    <a:bodyPr/>
    <a:lstStyle/>
    <a:p>
      <a:pPr>
        <a:defRPr sz="14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5762D-D5D7-7D4A-82DF-E079D3523BF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05853E6F-8236-3F43-A9E0-A24B74D862D7}">
      <dgm:prSet/>
      <dgm:spPr/>
      <dgm:t>
        <a:bodyPr/>
        <a:lstStyle/>
        <a:p>
          <a:pPr rtl="0"/>
          <a:r>
            <a:rPr lang="en-US" dirty="0" smtClean="0"/>
            <a:t>Traditional</a:t>
          </a:r>
          <a:endParaRPr lang="en-US" dirty="0"/>
        </a:p>
      </dgm:t>
    </dgm:pt>
    <dgm:pt modelId="{B1A365DA-C2D4-1B40-9843-68E6E364E45E}" type="parTrans" cxnId="{7F095B06-E82C-CA40-A550-A0E4A8C38D55}">
      <dgm:prSet/>
      <dgm:spPr/>
      <dgm:t>
        <a:bodyPr/>
        <a:lstStyle/>
        <a:p>
          <a:endParaRPr lang="en-US"/>
        </a:p>
      </dgm:t>
    </dgm:pt>
    <dgm:pt modelId="{C8526E02-6D5C-1F46-959E-366F0E290CC3}" type="sibTrans" cxnId="{7F095B06-E82C-CA40-A550-A0E4A8C38D55}">
      <dgm:prSet/>
      <dgm:spPr/>
      <dgm:t>
        <a:bodyPr/>
        <a:lstStyle/>
        <a:p>
          <a:endParaRPr lang="en-US"/>
        </a:p>
      </dgm:t>
    </dgm:pt>
    <dgm:pt modelId="{AA37833D-B9BC-3243-9DFE-8EEE10B121AD}">
      <dgm:prSet/>
      <dgm:spPr/>
      <dgm:t>
        <a:bodyPr/>
        <a:lstStyle/>
        <a:p>
          <a:pPr rtl="0"/>
          <a:r>
            <a:rPr lang="en-US" dirty="0" smtClean="0"/>
            <a:t>$1.2B+ backlog of deferred maintenance.</a:t>
          </a:r>
          <a:endParaRPr lang="en-US" dirty="0"/>
        </a:p>
      </dgm:t>
    </dgm:pt>
    <dgm:pt modelId="{2BDA63ED-70CB-0243-9A6D-88359C7D5DCF}" type="parTrans" cxnId="{33A1FC68-2753-BD46-91D5-9131F0509F83}">
      <dgm:prSet/>
      <dgm:spPr/>
      <dgm:t>
        <a:bodyPr/>
        <a:lstStyle/>
        <a:p>
          <a:endParaRPr lang="en-US"/>
        </a:p>
      </dgm:t>
    </dgm:pt>
    <dgm:pt modelId="{6B063E1C-4D01-5744-81B9-0CB1ED8635F3}" type="sibTrans" cxnId="{33A1FC68-2753-BD46-91D5-9131F0509F83}">
      <dgm:prSet/>
      <dgm:spPr/>
      <dgm:t>
        <a:bodyPr/>
        <a:lstStyle/>
        <a:p>
          <a:endParaRPr lang="en-US"/>
        </a:p>
      </dgm:t>
    </dgm:pt>
    <dgm:pt modelId="{67A13CF0-45A6-324F-B653-08EDCEC4F424}">
      <dgm:prSet/>
      <dgm:spPr/>
      <dgm:t>
        <a:bodyPr/>
        <a:lstStyle/>
        <a:p>
          <a:pPr rtl="0"/>
          <a:r>
            <a:rPr lang="en-US" dirty="0" smtClean="0"/>
            <a:t>Need for more accessible units at many developments.</a:t>
          </a:r>
          <a:endParaRPr lang="en-US" dirty="0"/>
        </a:p>
      </dgm:t>
    </dgm:pt>
    <dgm:pt modelId="{8B8322DB-0F0F-0C4D-83BF-BEFD278EB7FE}" type="parTrans" cxnId="{62046091-9115-9849-8487-9C6484BA7751}">
      <dgm:prSet/>
      <dgm:spPr/>
      <dgm:t>
        <a:bodyPr/>
        <a:lstStyle/>
        <a:p>
          <a:endParaRPr lang="en-US"/>
        </a:p>
      </dgm:t>
    </dgm:pt>
    <dgm:pt modelId="{7D58334E-FAB0-9444-A303-38BD59C6BD0D}" type="sibTrans" cxnId="{62046091-9115-9849-8487-9C6484BA7751}">
      <dgm:prSet/>
      <dgm:spPr/>
      <dgm:t>
        <a:bodyPr/>
        <a:lstStyle/>
        <a:p>
          <a:endParaRPr lang="en-US"/>
        </a:p>
      </dgm:t>
    </dgm:pt>
    <dgm:pt modelId="{1DAB0393-E774-9E4A-A1A5-5330AB69F732}">
      <dgm:prSet/>
      <dgm:spPr/>
      <dgm:t>
        <a:bodyPr/>
        <a:lstStyle/>
        <a:p>
          <a:pPr rtl="0"/>
          <a:r>
            <a:rPr lang="en-US" dirty="0" smtClean="0"/>
            <a:t>Need to expand access to supportive services.</a:t>
          </a:r>
          <a:endParaRPr lang="en-US" dirty="0"/>
        </a:p>
      </dgm:t>
    </dgm:pt>
    <dgm:pt modelId="{B7845F84-35C9-F74F-B03A-28C0FF716BA8}" type="parTrans" cxnId="{BE37B38E-7605-2F49-99CF-3C40C488A86E}">
      <dgm:prSet/>
      <dgm:spPr/>
      <dgm:t>
        <a:bodyPr/>
        <a:lstStyle/>
        <a:p>
          <a:endParaRPr lang="en-US"/>
        </a:p>
      </dgm:t>
    </dgm:pt>
    <dgm:pt modelId="{9B4E42B4-EFEB-C447-A477-6700B175E274}" type="sibTrans" cxnId="{BE37B38E-7605-2F49-99CF-3C40C488A86E}">
      <dgm:prSet/>
      <dgm:spPr/>
      <dgm:t>
        <a:bodyPr/>
        <a:lstStyle/>
        <a:p>
          <a:endParaRPr lang="en-US"/>
        </a:p>
      </dgm:t>
    </dgm:pt>
    <dgm:pt modelId="{30914DF1-861A-D540-B1AE-C3A7EDCAEB4B}" type="pres">
      <dgm:prSet presAssocID="{7915762D-D5D7-7D4A-82DF-E079D3523BFB}" presName="linear" presStyleCnt="0">
        <dgm:presLayoutVars>
          <dgm:dir/>
          <dgm:animLvl val="lvl"/>
          <dgm:resizeHandles val="exact"/>
        </dgm:presLayoutVars>
      </dgm:prSet>
      <dgm:spPr/>
      <dgm:t>
        <a:bodyPr/>
        <a:lstStyle/>
        <a:p>
          <a:endParaRPr lang="en-US"/>
        </a:p>
      </dgm:t>
    </dgm:pt>
    <dgm:pt modelId="{11A741CA-DC6A-E64B-921C-E924F66B1C9E}" type="pres">
      <dgm:prSet presAssocID="{05853E6F-8236-3F43-A9E0-A24B74D862D7}" presName="parentLin" presStyleCnt="0"/>
      <dgm:spPr/>
    </dgm:pt>
    <dgm:pt modelId="{65876374-9E48-7841-B15E-1F7EE3DC2C32}" type="pres">
      <dgm:prSet presAssocID="{05853E6F-8236-3F43-A9E0-A24B74D862D7}" presName="parentLeftMargin" presStyleLbl="node1" presStyleIdx="0" presStyleCnt="1"/>
      <dgm:spPr/>
      <dgm:t>
        <a:bodyPr/>
        <a:lstStyle/>
        <a:p>
          <a:endParaRPr lang="en-US"/>
        </a:p>
      </dgm:t>
    </dgm:pt>
    <dgm:pt modelId="{2601A615-CF7F-E844-AEBF-4641CDA8398B}" type="pres">
      <dgm:prSet presAssocID="{05853E6F-8236-3F43-A9E0-A24B74D862D7}" presName="parentText" presStyleLbl="node1" presStyleIdx="0" presStyleCnt="1">
        <dgm:presLayoutVars>
          <dgm:chMax val="0"/>
          <dgm:bulletEnabled val="1"/>
        </dgm:presLayoutVars>
      </dgm:prSet>
      <dgm:spPr/>
      <dgm:t>
        <a:bodyPr/>
        <a:lstStyle/>
        <a:p>
          <a:endParaRPr lang="en-US"/>
        </a:p>
      </dgm:t>
    </dgm:pt>
    <dgm:pt modelId="{861390BF-F88D-CB4B-AE4B-9984BCAE8407}" type="pres">
      <dgm:prSet presAssocID="{05853E6F-8236-3F43-A9E0-A24B74D862D7}" presName="negativeSpace" presStyleCnt="0"/>
      <dgm:spPr/>
    </dgm:pt>
    <dgm:pt modelId="{223E8B7C-A4FF-D042-AFD3-8F4057CA515D}" type="pres">
      <dgm:prSet presAssocID="{05853E6F-8236-3F43-A9E0-A24B74D862D7}" presName="childText" presStyleLbl="conFgAcc1" presStyleIdx="0" presStyleCnt="1">
        <dgm:presLayoutVars>
          <dgm:bulletEnabled val="1"/>
        </dgm:presLayoutVars>
      </dgm:prSet>
      <dgm:spPr/>
      <dgm:t>
        <a:bodyPr/>
        <a:lstStyle/>
        <a:p>
          <a:endParaRPr lang="en-US"/>
        </a:p>
      </dgm:t>
    </dgm:pt>
  </dgm:ptLst>
  <dgm:cxnLst>
    <dgm:cxn modelId="{4D0F06B8-FAA6-334D-A0E8-3C600BB52E4E}" type="presOf" srcId="{7915762D-D5D7-7D4A-82DF-E079D3523BFB}" destId="{30914DF1-861A-D540-B1AE-C3A7EDCAEB4B}" srcOrd="0" destOrd="0" presId="urn:microsoft.com/office/officeart/2005/8/layout/list1"/>
    <dgm:cxn modelId="{BE37B38E-7605-2F49-99CF-3C40C488A86E}" srcId="{05853E6F-8236-3F43-A9E0-A24B74D862D7}" destId="{1DAB0393-E774-9E4A-A1A5-5330AB69F732}" srcOrd="2" destOrd="0" parTransId="{B7845F84-35C9-F74F-B03A-28C0FF716BA8}" sibTransId="{9B4E42B4-EFEB-C447-A477-6700B175E274}"/>
    <dgm:cxn modelId="{44844456-9363-CE49-A97B-9994ACCB754F}" type="presOf" srcId="{05853E6F-8236-3F43-A9E0-A24B74D862D7}" destId="{2601A615-CF7F-E844-AEBF-4641CDA8398B}" srcOrd="1" destOrd="0" presId="urn:microsoft.com/office/officeart/2005/8/layout/list1"/>
    <dgm:cxn modelId="{D01435EB-1E2D-B64F-B4E3-2A758EFD6DF0}" type="presOf" srcId="{AA37833D-B9BC-3243-9DFE-8EEE10B121AD}" destId="{223E8B7C-A4FF-D042-AFD3-8F4057CA515D}" srcOrd="0" destOrd="0" presId="urn:microsoft.com/office/officeart/2005/8/layout/list1"/>
    <dgm:cxn modelId="{462E1958-B0E3-0544-8F3A-5CE9437E14C0}" type="presOf" srcId="{05853E6F-8236-3F43-A9E0-A24B74D862D7}" destId="{65876374-9E48-7841-B15E-1F7EE3DC2C32}" srcOrd="0" destOrd="0" presId="urn:microsoft.com/office/officeart/2005/8/layout/list1"/>
    <dgm:cxn modelId="{33A1FC68-2753-BD46-91D5-9131F0509F83}" srcId="{05853E6F-8236-3F43-A9E0-A24B74D862D7}" destId="{AA37833D-B9BC-3243-9DFE-8EEE10B121AD}" srcOrd="0" destOrd="0" parTransId="{2BDA63ED-70CB-0243-9A6D-88359C7D5DCF}" sibTransId="{6B063E1C-4D01-5744-81B9-0CB1ED8635F3}"/>
    <dgm:cxn modelId="{62046091-9115-9849-8487-9C6484BA7751}" srcId="{05853E6F-8236-3F43-A9E0-A24B74D862D7}" destId="{67A13CF0-45A6-324F-B653-08EDCEC4F424}" srcOrd="1" destOrd="0" parTransId="{8B8322DB-0F0F-0C4D-83BF-BEFD278EB7FE}" sibTransId="{7D58334E-FAB0-9444-A303-38BD59C6BD0D}"/>
    <dgm:cxn modelId="{C4BB64A9-EA31-244A-BEA9-F130086B7E98}" type="presOf" srcId="{67A13CF0-45A6-324F-B653-08EDCEC4F424}" destId="{223E8B7C-A4FF-D042-AFD3-8F4057CA515D}" srcOrd="0" destOrd="1" presId="urn:microsoft.com/office/officeart/2005/8/layout/list1"/>
    <dgm:cxn modelId="{7F095B06-E82C-CA40-A550-A0E4A8C38D55}" srcId="{7915762D-D5D7-7D4A-82DF-E079D3523BFB}" destId="{05853E6F-8236-3F43-A9E0-A24B74D862D7}" srcOrd="0" destOrd="0" parTransId="{B1A365DA-C2D4-1B40-9843-68E6E364E45E}" sibTransId="{C8526E02-6D5C-1F46-959E-366F0E290CC3}"/>
    <dgm:cxn modelId="{F7553E69-0208-9C44-977A-BE73117938C2}" type="presOf" srcId="{1DAB0393-E774-9E4A-A1A5-5330AB69F732}" destId="{223E8B7C-A4FF-D042-AFD3-8F4057CA515D}" srcOrd="0" destOrd="2" presId="urn:microsoft.com/office/officeart/2005/8/layout/list1"/>
    <dgm:cxn modelId="{CBA0BF34-DBFB-E742-90FF-DB4198DB1023}" type="presParOf" srcId="{30914DF1-861A-D540-B1AE-C3A7EDCAEB4B}" destId="{11A741CA-DC6A-E64B-921C-E924F66B1C9E}" srcOrd="0" destOrd="0" presId="urn:microsoft.com/office/officeart/2005/8/layout/list1"/>
    <dgm:cxn modelId="{04BD9F50-F7BA-CF4B-B0B7-A968DAD7BCE4}" type="presParOf" srcId="{11A741CA-DC6A-E64B-921C-E924F66B1C9E}" destId="{65876374-9E48-7841-B15E-1F7EE3DC2C32}" srcOrd="0" destOrd="0" presId="urn:microsoft.com/office/officeart/2005/8/layout/list1"/>
    <dgm:cxn modelId="{ECADB98C-3FBB-6846-8DF5-3E3006527608}" type="presParOf" srcId="{11A741CA-DC6A-E64B-921C-E924F66B1C9E}" destId="{2601A615-CF7F-E844-AEBF-4641CDA8398B}" srcOrd="1" destOrd="0" presId="urn:microsoft.com/office/officeart/2005/8/layout/list1"/>
    <dgm:cxn modelId="{5D0671FD-8314-954E-9148-5EE9FDC0C58F}" type="presParOf" srcId="{30914DF1-861A-D540-B1AE-C3A7EDCAEB4B}" destId="{861390BF-F88D-CB4B-AE4B-9984BCAE8407}" srcOrd="1" destOrd="0" presId="urn:microsoft.com/office/officeart/2005/8/layout/list1"/>
    <dgm:cxn modelId="{1CA6267E-2081-D940-88B6-F4024739796B}" type="presParOf" srcId="{30914DF1-861A-D540-B1AE-C3A7EDCAEB4B}" destId="{223E8B7C-A4FF-D042-AFD3-8F4057CA515D}"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15762D-D5D7-7D4A-82DF-E079D3523BF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05853E6F-8236-3F43-A9E0-A24B74D862D7}">
      <dgm:prSet/>
      <dgm:spPr/>
      <dgm:t>
        <a:bodyPr/>
        <a:lstStyle/>
        <a:p>
          <a:pPr rtl="0"/>
          <a:r>
            <a:rPr lang="en-US" dirty="0" smtClean="0"/>
            <a:t>Non-Traditional</a:t>
          </a:r>
          <a:endParaRPr lang="en-US" dirty="0"/>
        </a:p>
      </dgm:t>
    </dgm:pt>
    <dgm:pt modelId="{B1A365DA-C2D4-1B40-9843-68E6E364E45E}" type="parTrans" cxnId="{7F095B06-E82C-CA40-A550-A0E4A8C38D55}">
      <dgm:prSet/>
      <dgm:spPr/>
      <dgm:t>
        <a:bodyPr/>
        <a:lstStyle/>
        <a:p>
          <a:endParaRPr lang="en-US"/>
        </a:p>
      </dgm:t>
    </dgm:pt>
    <dgm:pt modelId="{C8526E02-6D5C-1F46-959E-366F0E290CC3}" type="sibTrans" cxnId="{7F095B06-E82C-CA40-A550-A0E4A8C38D55}">
      <dgm:prSet/>
      <dgm:spPr/>
      <dgm:t>
        <a:bodyPr/>
        <a:lstStyle/>
        <a:p>
          <a:endParaRPr lang="en-US"/>
        </a:p>
      </dgm:t>
    </dgm:pt>
    <dgm:pt modelId="{AA37833D-B9BC-3243-9DFE-8EEE10B121AD}">
      <dgm:prSet/>
      <dgm:spPr/>
      <dgm:t>
        <a:bodyPr/>
        <a:lstStyle/>
        <a:p>
          <a:pPr rtl="0"/>
          <a:r>
            <a:rPr lang="en-US" dirty="0" smtClean="0"/>
            <a:t>Population ageing out of two-story walk ups.</a:t>
          </a:r>
          <a:endParaRPr lang="en-US" dirty="0"/>
        </a:p>
      </dgm:t>
    </dgm:pt>
    <dgm:pt modelId="{2BDA63ED-70CB-0243-9A6D-88359C7D5DCF}" type="parTrans" cxnId="{33A1FC68-2753-BD46-91D5-9131F0509F83}">
      <dgm:prSet/>
      <dgm:spPr/>
      <dgm:t>
        <a:bodyPr/>
        <a:lstStyle/>
        <a:p>
          <a:endParaRPr lang="en-US"/>
        </a:p>
      </dgm:t>
    </dgm:pt>
    <dgm:pt modelId="{6B063E1C-4D01-5744-81B9-0CB1ED8635F3}" type="sibTrans" cxnId="{33A1FC68-2753-BD46-91D5-9131F0509F83}">
      <dgm:prSet/>
      <dgm:spPr/>
      <dgm:t>
        <a:bodyPr/>
        <a:lstStyle/>
        <a:p>
          <a:endParaRPr lang="en-US"/>
        </a:p>
      </dgm:t>
    </dgm:pt>
    <dgm:pt modelId="{6E78C60E-1AD5-6A4F-A661-922F03BFDC7D}">
      <dgm:prSet/>
      <dgm:spPr/>
      <dgm:t>
        <a:bodyPr/>
        <a:lstStyle/>
        <a:p>
          <a:pPr rtl="0"/>
          <a:r>
            <a:rPr lang="en-US" dirty="0" smtClean="0"/>
            <a:t>Competing against the rest of the housing market.</a:t>
          </a:r>
          <a:endParaRPr lang="en-US" dirty="0"/>
        </a:p>
      </dgm:t>
    </dgm:pt>
    <dgm:pt modelId="{7DE23CA1-9990-754B-99C6-FCDE6683C7B7}" type="parTrans" cxnId="{5924165D-8B3D-4448-A678-5711563F83CB}">
      <dgm:prSet/>
      <dgm:spPr/>
      <dgm:t>
        <a:bodyPr/>
        <a:lstStyle/>
        <a:p>
          <a:endParaRPr lang="en-US"/>
        </a:p>
      </dgm:t>
    </dgm:pt>
    <dgm:pt modelId="{E210E800-1F90-E546-81C6-EFD8125B3C28}" type="sibTrans" cxnId="{5924165D-8B3D-4448-A678-5711563F83CB}">
      <dgm:prSet/>
      <dgm:spPr/>
      <dgm:t>
        <a:bodyPr/>
        <a:lstStyle/>
        <a:p>
          <a:endParaRPr lang="en-US"/>
        </a:p>
      </dgm:t>
    </dgm:pt>
    <dgm:pt modelId="{9DF3FAB0-2395-0741-B3FA-AA5AD708F230}">
      <dgm:prSet/>
      <dgm:spPr/>
      <dgm:t>
        <a:bodyPr/>
        <a:lstStyle/>
        <a:p>
          <a:pPr rtl="0"/>
          <a:r>
            <a:rPr lang="en-US" dirty="0" smtClean="0"/>
            <a:t>Higher than average  vacancy rates in congregate facilities.</a:t>
          </a:r>
          <a:endParaRPr lang="en-US" dirty="0"/>
        </a:p>
      </dgm:t>
    </dgm:pt>
    <dgm:pt modelId="{BB76003B-1475-C045-8C85-B66A24A15677}" type="parTrans" cxnId="{CA83EFD4-066F-1B4C-B729-A8B3B56CE144}">
      <dgm:prSet/>
      <dgm:spPr/>
      <dgm:t>
        <a:bodyPr/>
        <a:lstStyle/>
        <a:p>
          <a:endParaRPr lang="en-US"/>
        </a:p>
      </dgm:t>
    </dgm:pt>
    <dgm:pt modelId="{9CAEE71F-AB84-714F-AC83-2777BD204666}" type="sibTrans" cxnId="{CA83EFD4-066F-1B4C-B729-A8B3B56CE144}">
      <dgm:prSet/>
      <dgm:spPr/>
      <dgm:t>
        <a:bodyPr/>
        <a:lstStyle/>
        <a:p>
          <a:endParaRPr lang="en-US"/>
        </a:p>
      </dgm:t>
    </dgm:pt>
    <dgm:pt modelId="{30914DF1-861A-D540-B1AE-C3A7EDCAEB4B}" type="pres">
      <dgm:prSet presAssocID="{7915762D-D5D7-7D4A-82DF-E079D3523BFB}" presName="linear" presStyleCnt="0">
        <dgm:presLayoutVars>
          <dgm:dir/>
          <dgm:animLvl val="lvl"/>
          <dgm:resizeHandles val="exact"/>
        </dgm:presLayoutVars>
      </dgm:prSet>
      <dgm:spPr/>
      <dgm:t>
        <a:bodyPr/>
        <a:lstStyle/>
        <a:p>
          <a:endParaRPr lang="en-US"/>
        </a:p>
      </dgm:t>
    </dgm:pt>
    <dgm:pt modelId="{11A741CA-DC6A-E64B-921C-E924F66B1C9E}" type="pres">
      <dgm:prSet presAssocID="{05853E6F-8236-3F43-A9E0-A24B74D862D7}" presName="parentLin" presStyleCnt="0"/>
      <dgm:spPr/>
    </dgm:pt>
    <dgm:pt modelId="{65876374-9E48-7841-B15E-1F7EE3DC2C32}" type="pres">
      <dgm:prSet presAssocID="{05853E6F-8236-3F43-A9E0-A24B74D862D7}" presName="parentLeftMargin" presStyleLbl="node1" presStyleIdx="0" presStyleCnt="1"/>
      <dgm:spPr/>
      <dgm:t>
        <a:bodyPr/>
        <a:lstStyle/>
        <a:p>
          <a:endParaRPr lang="en-US"/>
        </a:p>
      </dgm:t>
    </dgm:pt>
    <dgm:pt modelId="{2601A615-CF7F-E844-AEBF-4641CDA8398B}" type="pres">
      <dgm:prSet presAssocID="{05853E6F-8236-3F43-A9E0-A24B74D862D7}" presName="parentText" presStyleLbl="node1" presStyleIdx="0" presStyleCnt="1">
        <dgm:presLayoutVars>
          <dgm:chMax val="0"/>
          <dgm:bulletEnabled val="1"/>
        </dgm:presLayoutVars>
      </dgm:prSet>
      <dgm:spPr/>
      <dgm:t>
        <a:bodyPr/>
        <a:lstStyle/>
        <a:p>
          <a:endParaRPr lang="en-US"/>
        </a:p>
      </dgm:t>
    </dgm:pt>
    <dgm:pt modelId="{861390BF-F88D-CB4B-AE4B-9984BCAE8407}" type="pres">
      <dgm:prSet presAssocID="{05853E6F-8236-3F43-A9E0-A24B74D862D7}" presName="negativeSpace" presStyleCnt="0"/>
      <dgm:spPr/>
    </dgm:pt>
    <dgm:pt modelId="{223E8B7C-A4FF-D042-AFD3-8F4057CA515D}" type="pres">
      <dgm:prSet presAssocID="{05853E6F-8236-3F43-A9E0-A24B74D862D7}" presName="childText" presStyleLbl="conFgAcc1" presStyleIdx="0" presStyleCnt="1">
        <dgm:presLayoutVars>
          <dgm:bulletEnabled val="1"/>
        </dgm:presLayoutVars>
      </dgm:prSet>
      <dgm:spPr/>
      <dgm:t>
        <a:bodyPr/>
        <a:lstStyle/>
        <a:p>
          <a:endParaRPr lang="en-US"/>
        </a:p>
      </dgm:t>
    </dgm:pt>
  </dgm:ptLst>
  <dgm:cxnLst>
    <dgm:cxn modelId="{BC3AC34D-5213-6A46-ADDE-440E45389764}" type="presOf" srcId="{AA37833D-B9BC-3243-9DFE-8EEE10B121AD}" destId="{223E8B7C-A4FF-D042-AFD3-8F4057CA515D}" srcOrd="0" destOrd="0" presId="urn:microsoft.com/office/officeart/2005/8/layout/list1"/>
    <dgm:cxn modelId="{843631C9-5964-AA41-8E08-FB1A4EE3CC0A}" type="presOf" srcId="{6E78C60E-1AD5-6A4F-A661-922F03BFDC7D}" destId="{223E8B7C-A4FF-D042-AFD3-8F4057CA515D}" srcOrd="0" destOrd="1" presId="urn:microsoft.com/office/officeart/2005/8/layout/list1"/>
    <dgm:cxn modelId="{E396A385-1CAE-7346-A336-5E2E051D54C8}" type="presOf" srcId="{7915762D-D5D7-7D4A-82DF-E079D3523BFB}" destId="{30914DF1-861A-D540-B1AE-C3A7EDCAEB4B}" srcOrd="0" destOrd="0" presId="urn:microsoft.com/office/officeart/2005/8/layout/list1"/>
    <dgm:cxn modelId="{33A1FC68-2753-BD46-91D5-9131F0509F83}" srcId="{05853E6F-8236-3F43-A9E0-A24B74D862D7}" destId="{AA37833D-B9BC-3243-9DFE-8EEE10B121AD}" srcOrd="0" destOrd="0" parTransId="{2BDA63ED-70CB-0243-9A6D-88359C7D5DCF}" sibTransId="{6B063E1C-4D01-5744-81B9-0CB1ED8635F3}"/>
    <dgm:cxn modelId="{885EC34F-18C5-F147-8411-58E55D4BB192}" type="presOf" srcId="{9DF3FAB0-2395-0741-B3FA-AA5AD708F230}" destId="{223E8B7C-A4FF-D042-AFD3-8F4057CA515D}" srcOrd="0" destOrd="2" presId="urn:microsoft.com/office/officeart/2005/8/layout/list1"/>
    <dgm:cxn modelId="{5924165D-8B3D-4448-A678-5711563F83CB}" srcId="{05853E6F-8236-3F43-A9E0-A24B74D862D7}" destId="{6E78C60E-1AD5-6A4F-A661-922F03BFDC7D}" srcOrd="1" destOrd="0" parTransId="{7DE23CA1-9990-754B-99C6-FCDE6683C7B7}" sibTransId="{E210E800-1F90-E546-81C6-EFD8125B3C28}"/>
    <dgm:cxn modelId="{90575BDD-A9A6-8B40-90BF-ECC08EBB6B49}" type="presOf" srcId="{05853E6F-8236-3F43-A9E0-A24B74D862D7}" destId="{2601A615-CF7F-E844-AEBF-4641CDA8398B}" srcOrd="1" destOrd="0" presId="urn:microsoft.com/office/officeart/2005/8/layout/list1"/>
    <dgm:cxn modelId="{2043B929-2B40-4140-AC5A-7AA0B33AD917}" type="presOf" srcId="{05853E6F-8236-3F43-A9E0-A24B74D862D7}" destId="{65876374-9E48-7841-B15E-1F7EE3DC2C32}" srcOrd="0" destOrd="0" presId="urn:microsoft.com/office/officeart/2005/8/layout/list1"/>
    <dgm:cxn modelId="{7F095B06-E82C-CA40-A550-A0E4A8C38D55}" srcId="{7915762D-D5D7-7D4A-82DF-E079D3523BFB}" destId="{05853E6F-8236-3F43-A9E0-A24B74D862D7}" srcOrd="0" destOrd="0" parTransId="{B1A365DA-C2D4-1B40-9843-68E6E364E45E}" sibTransId="{C8526E02-6D5C-1F46-959E-366F0E290CC3}"/>
    <dgm:cxn modelId="{CA83EFD4-066F-1B4C-B729-A8B3B56CE144}" srcId="{05853E6F-8236-3F43-A9E0-A24B74D862D7}" destId="{9DF3FAB0-2395-0741-B3FA-AA5AD708F230}" srcOrd="2" destOrd="0" parTransId="{BB76003B-1475-C045-8C85-B66A24A15677}" sibTransId="{9CAEE71F-AB84-714F-AC83-2777BD204666}"/>
    <dgm:cxn modelId="{69093B56-2911-104F-8F83-E406E67021C0}" type="presParOf" srcId="{30914DF1-861A-D540-B1AE-C3A7EDCAEB4B}" destId="{11A741CA-DC6A-E64B-921C-E924F66B1C9E}" srcOrd="0" destOrd="0" presId="urn:microsoft.com/office/officeart/2005/8/layout/list1"/>
    <dgm:cxn modelId="{B0B9DD44-A1C8-D04B-A037-1E46DD81934A}" type="presParOf" srcId="{11A741CA-DC6A-E64B-921C-E924F66B1C9E}" destId="{65876374-9E48-7841-B15E-1F7EE3DC2C32}" srcOrd="0" destOrd="0" presId="urn:microsoft.com/office/officeart/2005/8/layout/list1"/>
    <dgm:cxn modelId="{491650EC-6CC8-284B-AED1-1CE5318C0320}" type="presParOf" srcId="{11A741CA-DC6A-E64B-921C-E924F66B1C9E}" destId="{2601A615-CF7F-E844-AEBF-4641CDA8398B}" srcOrd="1" destOrd="0" presId="urn:microsoft.com/office/officeart/2005/8/layout/list1"/>
    <dgm:cxn modelId="{B06EA8D5-1309-A44B-AC5F-5E3F2FF2A47E}" type="presParOf" srcId="{30914DF1-861A-D540-B1AE-C3A7EDCAEB4B}" destId="{861390BF-F88D-CB4B-AE4B-9984BCAE8407}" srcOrd="1" destOrd="0" presId="urn:microsoft.com/office/officeart/2005/8/layout/list1"/>
    <dgm:cxn modelId="{23B5646A-148F-7246-86A0-5D19B9CC6946}" type="presParOf" srcId="{30914DF1-861A-D540-B1AE-C3A7EDCAEB4B}" destId="{223E8B7C-A4FF-D042-AFD3-8F4057CA515D}" srcOrd="2" destOrd="0" presId="urn:microsoft.com/office/officeart/2005/8/layout/list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81B50D-0C87-C046-9202-32D6A03D7F76}" type="doc">
      <dgm:prSet loTypeId="urn:microsoft.com/office/officeart/2005/8/layout/list1" loCatId="" qsTypeId="urn:microsoft.com/office/officeart/2005/8/quickstyle/simple4" qsCatId="simple" csTypeId="urn:microsoft.com/office/officeart/2005/8/colors/accent3_4" csCatId="accent3" phldr="1"/>
      <dgm:spPr/>
      <dgm:t>
        <a:bodyPr/>
        <a:lstStyle/>
        <a:p>
          <a:endParaRPr lang="en-US"/>
        </a:p>
      </dgm:t>
    </dgm:pt>
    <dgm:pt modelId="{512F66F2-B472-A040-97AC-A90A84E7AABC}">
      <dgm:prSet custT="1"/>
      <dgm:spPr/>
      <dgm:t>
        <a:bodyPr/>
        <a:lstStyle/>
        <a:p>
          <a:pPr rtl="0"/>
          <a:r>
            <a:rPr lang="en-US" sz="2400" dirty="0" smtClean="0"/>
            <a:t>Formula Funding</a:t>
          </a:r>
          <a:endParaRPr lang="en-US" sz="2400" dirty="0"/>
        </a:p>
      </dgm:t>
    </dgm:pt>
    <dgm:pt modelId="{E0E0BA62-81BB-574F-9FBD-3BDE4205A5D6}" type="parTrans" cxnId="{9498745A-C4BA-954D-A182-E9B8D70B0B4A}">
      <dgm:prSet/>
      <dgm:spPr/>
      <dgm:t>
        <a:bodyPr/>
        <a:lstStyle/>
        <a:p>
          <a:endParaRPr lang="en-US"/>
        </a:p>
      </dgm:t>
    </dgm:pt>
    <dgm:pt modelId="{9F3EDED9-4FB1-B640-9205-08DBB383D89B}" type="sibTrans" cxnId="{9498745A-C4BA-954D-A182-E9B8D70B0B4A}">
      <dgm:prSet/>
      <dgm:spPr/>
      <dgm:t>
        <a:bodyPr/>
        <a:lstStyle/>
        <a:p>
          <a:endParaRPr lang="en-US"/>
        </a:p>
      </dgm:t>
    </dgm:pt>
    <dgm:pt modelId="{C66B413D-D5F1-AC4C-8035-5191CD98E975}">
      <dgm:prSet custT="1"/>
      <dgm:spPr/>
      <dgm:t>
        <a:bodyPr/>
        <a:lstStyle/>
        <a:p>
          <a:pPr rtl="0"/>
          <a:r>
            <a:rPr lang="en-US" sz="2400" dirty="0" smtClean="0"/>
            <a:t>Second Elevator</a:t>
          </a:r>
          <a:endParaRPr lang="en-US" sz="2400" dirty="0"/>
        </a:p>
      </dgm:t>
    </dgm:pt>
    <dgm:pt modelId="{BD54E921-83D0-5849-8BAF-A3100772CF60}" type="parTrans" cxnId="{D9F94233-A7A1-B14D-93D7-BB92AF563124}">
      <dgm:prSet/>
      <dgm:spPr/>
      <dgm:t>
        <a:bodyPr/>
        <a:lstStyle/>
        <a:p>
          <a:endParaRPr lang="en-US"/>
        </a:p>
      </dgm:t>
    </dgm:pt>
    <dgm:pt modelId="{7BCD7DD5-EDF1-5D48-9CE4-B46389AA271A}" type="sibTrans" cxnId="{D9F94233-A7A1-B14D-93D7-BB92AF563124}">
      <dgm:prSet/>
      <dgm:spPr/>
      <dgm:t>
        <a:bodyPr/>
        <a:lstStyle/>
        <a:p>
          <a:endParaRPr lang="en-US"/>
        </a:p>
      </dgm:t>
    </dgm:pt>
    <dgm:pt modelId="{492FF580-CEDC-2249-BC76-9FA6B5367C89}">
      <dgm:prSet custT="1"/>
      <dgm:spPr/>
      <dgm:t>
        <a:bodyPr/>
        <a:lstStyle/>
        <a:p>
          <a:pPr rtl="0"/>
          <a:r>
            <a:rPr lang="en-US" sz="2400" dirty="0" smtClean="0"/>
            <a:t>Accessible Unit</a:t>
          </a:r>
          <a:endParaRPr lang="en-US" sz="2400" dirty="0"/>
        </a:p>
      </dgm:t>
    </dgm:pt>
    <dgm:pt modelId="{0295DE47-01EF-A84A-ABEF-8C4F7B0A7815}" type="parTrans" cxnId="{27AF38E5-8206-1D45-8CCE-17DFD88EFE66}">
      <dgm:prSet/>
      <dgm:spPr/>
      <dgm:t>
        <a:bodyPr/>
        <a:lstStyle/>
        <a:p>
          <a:endParaRPr lang="en-US"/>
        </a:p>
      </dgm:t>
    </dgm:pt>
    <dgm:pt modelId="{1D197C64-0A01-E446-8CA0-E789D8F9B4B8}" type="sibTrans" cxnId="{27AF38E5-8206-1D45-8CCE-17DFD88EFE66}">
      <dgm:prSet/>
      <dgm:spPr/>
      <dgm:t>
        <a:bodyPr/>
        <a:lstStyle/>
        <a:p>
          <a:endParaRPr lang="en-US"/>
        </a:p>
      </dgm:t>
    </dgm:pt>
    <dgm:pt modelId="{58A27E41-8FFC-4043-9A7E-00DEAA88D363}">
      <dgm:prSet custT="1"/>
      <dgm:spPr/>
      <dgm:t>
        <a:bodyPr/>
        <a:lstStyle/>
        <a:p>
          <a:pPr rtl="0"/>
          <a:r>
            <a:rPr lang="en-US" sz="2400" dirty="0" smtClean="0"/>
            <a:t>Health and Safety</a:t>
          </a:r>
          <a:endParaRPr lang="en-US" sz="2400" dirty="0"/>
        </a:p>
      </dgm:t>
    </dgm:pt>
    <dgm:pt modelId="{C73D4BC9-52CE-D548-8019-1215CC55F254}" type="parTrans" cxnId="{3CA93F77-C03F-1542-BE7E-387778AA8BC8}">
      <dgm:prSet/>
      <dgm:spPr/>
      <dgm:t>
        <a:bodyPr/>
        <a:lstStyle/>
        <a:p>
          <a:endParaRPr lang="en-US"/>
        </a:p>
      </dgm:t>
    </dgm:pt>
    <dgm:pt modelId="{044EA0C7-B8B0-A84F-AA9A-75E13D605B00}" type="sibTrans" cxnId="{3CA93F77-C03F-1542-BE7E-387778AA8BC8}">
      <dgm:prSet/>
      <dgm:spPr/>
      <dgm:t>
        <a:bodyPr/>
        <a:lstStyle/>
        <a:p>
          <a:endParaRPr lang="en-US"/>
        </a:p>
      </dgm:t>
    </dgm:pt>
    <dgm:pt modelId="{282B9DC3-0BC9-A848-83DE-F16FA71A8073}">
      <dgm:prSet custT="1"/>
      <dgm:spPr/>
      <dgm:t>
        <a:bodyPr/>
        <a:lstStyle/>
        <a:p>
          <a:pPr rtl="0"/>
          <a:r>
            <a:rPr lang="en-US" sz="2400" dirty="0" smtClean="0"/>
            <a:t>Vacant Unit Reoccupancy</a:t>
          </a:r>
          <a:endParaRPr lang="en-US" sz="2400" dirty="0"/>
        </a:p>
      </dgm:t>
    </dgm:pt>
    <dgm:pt modelId="{678723D9-C677-BE43-A47E-405FE4A17168}" type="parTrans" cxnId="{79DF619A-A38C-844C-A6FB-35A3B75D23D3}">
      <dgm:prSet/>
      <dgm:spPr/>
      <dgm:t>
        <a:bodyPr/>
        <a:lstStyle/>
        <a:p>
          <a:endParaRPr lang="en-US"/>
        </a:p>
      </dgm:t>
    </dgm:pt>
    <dgm:pt modelId="{24B06757-0F75-624B-B656-E0756681260A}" type="sibTrans" cxnId="{79DF619A-A38C-844C-A6FB-35A3B75D23D3}">
      <dgm:prSet/>
      <dgm:spPr/>
      <dgm:t>
        <a:bodyPr/>
        <a:lstStyle/>
        <a:p>
          <a:endParaRPr lang="en-US"/>
        </a:p>
      </dgm:t>
    </dgm:pt>
    <dgm:pt modelId="{84116045-0E41-F840-B771-0D5EF21A60F9}">
      <dgm:prSet/>
      <dgm:spPr/>
      <dgm:t>
        <a:bodyPr/>
        <a:lstStyle/>
        <a:p>
          <a:pPr rtl="0"/>
          <a:r>
            <a:rPr lang="en-US" dirty="0" smtClean="0"/>
            <a:t>Capital Programs</a:t>
          </a:r>
          <a:endParaRPr lang="en-US" dirty="0"/>
        </a:p>
      </dgm:t>
    </dgm:pt>
    <dgm:pt modelId="{ED61DFC8-C0A1-CD43-B680-F4014605369D}" type="sibTrans" cxnId="{385F9868-2118-4F45-92FD-5392CE0B365A}">
      <dgm:prSet/>
      <dgm:spPr/>
      <dgm:t>
        <a:bodyPr/>
        <a:lstStyle/>
        <a:p>
          <a:endParaRPr lang="en-US"/>
        </a:p>
      </dgm:t>
    </dgm:pt>
    <dgm:pt modelId="{4E96FE6B-F586-014A-8805-039BD0E279A4}" type="parTrans" cxnId="{385F9868-2118-4F45-92FD-5392CE0B365A}">
      <dgm:prSet/>
      <dgm:spPr/>
      <dgm:t>
        <a:bodyPr/>
        <a:lstStyle/>
        <a:p>
          <a:endParaRPr lang="en-US"/>
        </a:p>
      </dgm:t>
    </dgm:pt>
    <dgm:pt modelId="{FF023C04-1B73-144E-8D80-0B2F3B3FCCBF}">
      <dgm:prSet custT="1"/>
      <dgm:spPr/>
      <dgm:t>
        <a:bodyPr/>
        <a:lstStyle/>
        <a:p>
          <a:pPr rtl="0"/>
          <a:r>
            <a:rPr lang="en-US" sz="2400" dirty="0" smtClean="0"/>
            <a:t>Special Targeted Programs</a:t>
          </a:r>
          <a:endParaRPr lang="en-US" sz="2400" dirty="0"/>
        </a:p>
      </dgm:t>
    </dgm:pt>
    <dgm:pt modelId="{8F54D643-2CB2-B44F-BD27-7A23E286EA75}" type="parTrans" cxnId="{956207E1-B562-B748-8A72-4F675B36990D}">
      <dgm:prSet/>
      <dgm:spPr/>
      <dgm:t>
        <a:bodyPr/>
        <a:lstStyle/>
        <a:p>
          <a:endParaRPr lang="en-US"/>
        </a:p>
      </dgm:t>
    </dgm:pt>
    <dgm:pt modelId="{043E941F-7424-D44F-A862-ABEA6FF6DB45}" type="sibTrans" cxnId="{956207E1-B562-B748-8A72-4F675B36990D}">
      <dgm:prSet/>
      <dgm:spPr/>
      <dgm:t>
        <a:bodyPr/>
        <a:lstStyle/>
        <a:p>
          <a:endParaRPr lang="en-US"/>
        </a:p>
      </dgm:t>
    </dgm:pt>
    <dgm:pt modelId="{5EB846FD-A329-4649-B8C5-5BA405C11C8D}">
      <dgm:prSet custT="1"/>
      <dgm:spPr/>
      <dgm:t>
        <a:bodyPr/>
        <a:lstStyle/>
        <a:p>
          <a:pPr rtl="0"/>
          <a:r>
            <a:rPr lang="en-US" sz="2400" dirty="0" smtClean="0"/>
            <a:t>HILAPP (Mixed Finance)</a:t>
          </a:r>
          <a:endParaRPr lang="en-US" sz="2400" dirty="0"/>
        </a:p>
      </dgm:t>
    </dgm:pt>
    <dgm:pt modelId="{C1506540-B2D2-8345-8643-9DDC0DE7A6A1}" type="parTrans" cxnId="{2336FAF6-1070-0040-871F-EBF406545C7F}">
      <dgm:prSet/>
      <dgm:spPr/>
      <dgm:t>
        <a:bodyPr/>
        <a:lstStyle/>
        <a:p>
          <a:endParaRPr lang="en-US"/>
        </a:p>
      </dgm:t>
    </dgm:pt>
    <dgm:pt modelId="{C4C0A78D-D2F0-7E47-A432-AFC7F598EDCD}" type="sibTrans" cxnId="{2336FAF6-1070-0040-871F-EBF406545C7F}">
      <dgm:prSet/>
      <dgm:spPr/>
      <dgm:t>
        <a:bodyPr/>
        <a:lstStyle/>
        <a:p>
          <a:endParaRPr lang="en-US"/>
        </a:p>
      </dgm:t>
    </dgm:pt>
    <dgm:pt modelId="{DB62D9D5-3122-7343-A7CF-3EBB6E43F4A1}" type="pres">
      <dgm:prSet presAssocID="{EA81B50D-0C87-C046-9202-32D6A03D7F76}" presName="linear" presStyleCnt="0">
        <dgm:presLayoutVars>
          <dgm:dir/>
          <dgm:animLvl val="lvl"/>
          <dgm:resizeHandles val="exact"/>
        </dgm:presLayoutVars>
      </dgm:prSet>
      <dgm:spPr/>
      <dgm:t>
        <a:bodyPr/>
        <a:lstStyle/>
        <a:p>
          <a:endParaRPr lang="en-US"/>
        </a:p>
      </dgm:t>
    </dgm:pt>
    <dgm:pt modelId="{DE345C0E-DAEC-2644-830F-F669C866109F}" type="pres">
      <dgm:prSet presAssocID="{84116045-0E41-F840-B771-0D5EF21A60F9}" presName="parentLin" presStyleCnt="0"/>
      <dgm:spPr/>
    </dgm:pt>
    <dgm:pt modelId="{023174C6-4105-8C4D-819B-974777A78017}" type="pres">
      <dgm:prSet presAssocID="{84116045-0E41-F840-B771-0D5EF21A60F9}" presName="parentLeftMargin" presStyleLbl="node1" presStyleIdx="0" presStyleCnt="1"/>
      <dgm:spPr/>
      <dgm:t>
        <a:bodyPr/>
        <a:lstStyle/>
        <a:p>
          <a:endParaRPr lang="en-US"/>
        </a:p>
      </dgm:t>
    </dgm:pt>
    <dgm:pt modelId="{0B00CE8F-4618-7148-8B76-621C85A3FC5E}" type="pres">
      <dgm:prSet presAssocID="{84116045-0E41-F840-B771-0D5EF21A60F9}" presName="parentText" presStyleLbl="node1" presStyleIdx="0" presStyleCnt="1" custScaleY="110283" custLinFactNeighborY="-44534">
        <dgm:presLayoutVars>
          <dgm:chMax val="0"/>
          <dgm:bulletEnabled val="1"/>
        </dgm:presLayoutVars>
      </dgm:prSet>
      <dgm:spPr/>
      <dgm:t>
        <a:bodyPr/>
        <a:lstStyle/>
        <a:p>
          <a:endParaRPr lang="en-US"/>
        </a:p>
      </dgm:t>
    </dgm:pt>
    <dgm:pt modelId="{F827812E-4F91-F34D-BE45-185E6CE4F874}" type="pres">
      <dgm:prSet presAssocID="{84116045-0E41-F840-B771-0D5EF21A60F9}" presName="negativeSpace" presStyleCnt="0"/>
      <dgm:spPr/>
    </dgm:pt>
    <dgm:pt modelId="{62D9A68C-E623-D64F-AB2F-FFC12616F8C1}" type="pres">
      <dgm:prSet presAssocID="{84116045-0E41-F840-B771-0D5EF21A60F9}" presName="childText" presStyleLbl="conFgAcc1" presStyleIdx="0" presStyleCnt="1" custScaleY="105349" custLinFactNeighborY="-89085">
        <dgm:presLayoutVars>
          <dgm:bulletEnabled val="1"/>
        </dgm:presLayoutVars>
      </dgm:prSet>
      <dgm:spPr/>
      <dgm:t>
        <a:bodyPr/>
        <a:lstStyle/>
        <a:p>
          <a:endParaRPr lang="en-US"/>
        </a:p>
      </dgm:t>
    </dgm:pt>
  </dgm:ptLst>
  <dgm:cxnLst>
    <dgm:cxn modelId="{D9F94233-A7A1-B14D-93D7-BB92AF563124}" srcId="{FF023C04-1B73-144E-8D80-0B2F3B3FCCBF}" destId="{C66B413D-D5F1-AC4C-8035-5191CD98E975}" srcOrd="1" destOrd="0" parTransId="{BD54E921-83D0-5849-8BAF-A3100772CF60}" sibTransId="{7BCD7DD5-EDF1-5D48-9CE4-B46389AA271A}"/>
    <dgm:cxn modelId="{04BFC9AC-10B4-7343-AD1F-57474C378FC6}" type="presOf" srcId="{492FF580-CEDC-2249-BC76-9FA6B5367C89}" destId="{62D9A68C-E623-D64F-AB2F-FFC12616F8C1}" srcOrd="0" destOrd="4" presId="urn:microsoft.com/office/officeart/2005/8/layout/list1"/>
    <dgm:cxn modelId="{DCCD67EC-26A9-DC4B-BE88-122CF9607FDD}" type="presOf" srcId="{5EB846FD-A329-4649-B8C5-5BA405C11C8D}" destId="{62D9A68C-E623-D64F-AB2F-FFC12616F8C1}" srcOrd="0" destOrd="2" presId="urn:microsoft.com/office/officeart/2005/8/layout/list1"/>
    <dgm:cxn modelId="{9498745A-C4BA-954D-A182-E9B8D70B0B4A}" srcId="{84116045-0E41-F840-B771-0D5EF21A60F9}" destId="{512F66F2-B472-A040-97AC-A90A84E7AABC}" srcOrd="0" destOrd="0" parTransId="{E0E0BA62-81BB-574F-9FBD-3BDE4205A5D6}" sibTransId="{9F3EDED9-4FB1-B640-9205-08DBB383D89B}"/>
    <dgm:cxn modelId="{385F9868-2118-4F45-92FD-5392CE0B365A}" srcId="{EA81B50D-0C87-C046-9202-32D6A03D7F76}" destId="{84116045-0E41-F840-B771-0D5EF21A60F9}" srcOrd="0" destOrd="0" parTransId="{4E96FE6B-F586-014A-8805-039BD0E279A4}" sibTransId="{ED61DFC8-C0A1-CD43-B680-F4014605369D}"/>
    <dgm:cxn modelId="{7FAE61C6-E2B8-7843-B442-27BBE95FB259}" type="presOf" srcId="{58A27E41-8FFC-4043-9A7E-00DEAA88D363}" destId="{62D9A68C-E623-D64F-AB2F-FFC12616F8C1}" srcOrd="0" destOrd="5" presId="urn:microsoft.com/office/officeart/2005/8/layout/list1"/>
    <dgm:cxn modelId="{2336FAF6-1070-0040-871F-EBF406545C7F}" srcId="{FF023C04-1B73-144E-8D80-0B2F3B3FCCBF}" destId="{5EB846FD-A329-4649-B8C5-5BA405C11C8D}" srcOrd="0" destOrd="0" parTransId="{C1506540-B2D2-8345-8643-9DDC0DE7A6A1}" sibTransId="{C4C0A78D-D2F0-7E47-A432-AFC7F598EDCD}"/>
    <dgm:cxn modelId="{27AF38E5-8206-1D45-8CCE-17DFD88EFE66}" srcId="{FF023C04-1B73-144E-8D80-0B2F3B3FCCBF}" destId="{492FF580-CEDC-2249-BC76-9FA6B5367C89}" srcOrd="2" destOrd="0" parTransId="{0295DE47-01EF-A84A-ABEF-8C4F7B0A7815}" sibTransId="{1D197C64-0A01-E446-8CA0-E789D8F9B4B8}"/>
    <dgm:cxn modelId="{177C6839-A1B0-E14A-8870-0AC4CB0B6D6B}" type="presOf" srcId="{282B9DC3-0BC9-A848-83DE-F16FA71A8073}" destId="{62D9A68C-E623-D64F-AB2F-FFC12616F8C1}" srcOrd="0" destOrd="6" presId="urn:microsoft.com/office/officeart/2005/8/layout/list1"/>
    <dgm:cxn modelId="{D43C2FBB-7DAD-9546-BE7F-26F3FD02F64E}" type="presOf" srcId="{EA81B50D-0C87-C046-9202-32D6A03D7F76}" destId="{DB62D9D5-3122-7343-A7CF-3EBB6E43F4A1}" srcOrd="0" destOrd="0" presId="urn:microsoft.com/office/officeart/2005/8/layout/list1"/>
    <dgm:cxn modelId="{79DF619A-A38C-844C-A6FB-35A3B75D23D3}" srcId="{FF023C04-1B73-144E-8D80-0B2F3B3FCCBF}" destId="{282B9DC3-0BC9-A848-83DE-F16FA71A8073}" srcOrd="4" destOrd="0" parTransId="{678723D9-C677-BE43-A47E-405FE4A17168}" sibTransId="{24B06757-0F75-624B-B656-E0756681260A}"/>
    <dgm:cxn modelId="{2BE6E986-B7AB-A246-B6C2-F5525C4E42F9}" type="presOf" srcId="{512F66F2-B472-A040-97AC-A90A84E7AABC}" destId="{62D9A68C-E623-D64F-AB2F-FFC12616F8C1}" srcOrd="0" destOrd="0" presId="urn:microsoft.com/office/officeart/2005/8/layout/list1"/>
    <dgm:cxn modelId="{6AEE1329-7673-5347-A166-387840B21435}" type="presOf" srcId="{84116045-0E41-F840-B771-0D5EF21A60F9}" destId="{023174C6-4105-8C4D-819B-974777A78017}" srcOrd="0" destOrd="0" presId="urn:microsoft.com/office/officeart/2005/8/layout/list1"/>
    <dgm:cxn modelId="{50D72C30-70B6-0F45-AA65-EB74C4B4B4C1}" type="presOf" srcId="{FF023C04-1B73-144E-8D80-0B2F3B3FCCBF}" destId="{62D9A68C-E623-D64F-AB2F-FFC12616F8C1}" srcOrd="0" destOrd="1" presId="urn:microsoft.com/office/officeart/2005/8/layout/list1"/>
    <dgm:cxn modelId="{956207E1-B562-B748-8A72-4F675B36990D}" srcId="{84116045-0E41-F840-B771-0D5EF21A60F9}" destId="{FF023C04-1B73-144E-8D80-0B2F3B3FCCBF}" srcOrd="1" destOrd="0" parTransId="{8F54D643-2CB2-B44F-BD27-7A23E286EA75}" sibTransId="{043E941F-7424-D44F-A862-ABEA6FF6DB45}"/>
    <dgm:cxn modelId="{A21DDAE6-DD5F-1446-9836-F9D006E23217}" type="presOf" srcId="{84116045-0E41-F840-B771-0D5EF21A60F9}" destId="{0B00CE8F-4618-7148-8B76-621C85A3FC5E}" srcOrd="1" destOrd="0" presId="urn:microsoft.com/office/officeart/2005/8/layout/list1"/>
    <dgm:cxn modelId="{814F6988-F4CD-B747-8423-C401989EBE2E}" type="presOf" srcId="{C66B413D-D5F1-AC4C-8035-5191CD98E975}" destId="{62D9A68C-E623-D64F-AB2F-FFC12616F8C1}" srcOrd="0" destOrd="3" presId="urn:microsoft.com/office/officeart/2005/8/layout/list1"/>
    <dgm:cxn modelId="{3CA93F77-C03F-1542-BE7E-387778AA8BC8}" srcId="{FF023C04-1B73-144E-8D80-0B2F3B3FCCBF}" destId="{58A27E41-8FFC-4043-9A7E-00DEAA88D363}" srcOrd="3" destOrd="0" parTransId="{C73D4BC9-52CE-D548-8019-1215CC55F254}" sibTransId="{044EA0C7-B8B0-A84F-AA9A-75E13D605B00}"/>
    <dgm:cxn modelId="{C0AD96E8-25CC-9142-9C41-B67947E8F26E}" type="presParOf" srcId="{DB62D9D5-3122-7343-A7CF-3EBB6E43F4A1}" destId="{DE345C0E-DAEC-2644-830F-F669C866109F}" srcOrd="0" destOrd="0" presId="urn:microsoft.com/office/officeart/2005/8/layout/list1"/>
    <dgm:cxn modelId="{F81EAAD0-7D52-D04F-9DD9-626D7FED6E04}" type="presParOf" srcId="{DE345C0E-DAEC-2644-830F-F669C866109F}" destId="{023174C6-4105-8C4D-819B-974777A78017}" srcOrd="0" destOrd="0" presId="urn:microsoft.com/office/officeart/2005/8/layout/list1"/>
    <dgm:cxn modelId="{B1ECB450-BA2C-A54B-9AE3-C02AC991C061}" type="presParOf" srcId="{DE345C0E-DAEC-2644-830F-F669C866109F}" destId="{0B00CE8F-4618-7148-8B76-621C85A3FC5E}" srcOrd="1" destOrd="0" presId="urn:microsoft.com/office/officeart/2005/8/layout/list1"/>
    <dgm:cxn modelId="{9A2A781B-B130-C345-9E88-F37FB4E98B7C}" type="presParOf" srcId="{DB62D9D5-3122-7343-A7CF-3EBB6E43F4A1}" destId="{F827812E-4F91-F34D-BE45-185E6CE4F874}" srcOrd="1" destOrd="0" presId="urn:microsoft.com/office/officeart/2005/8/layout/list1"/>
    <dgm:cxn modelId="{83DA2474-029A-404A-A014-14A82ECBFE9A}" type="presParOf" srcId="{DB62D9D5-3122-7343-A7CF-3EBB6E43F4A1}" destId="{62D9A68C-E623-D64F-AB2F-FFC12616F8C1}" srcOrd="2"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15762D-D5D7-7D4A-82DF-E079D3523BF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05853E6F-8236-3F43-A9E0-A24B74D862D7}">
      <dgm:prSet/>
      <dgm:spPr/>
      <dgm:t>
        <a:bodyPr/>
        <a:lstStyle/>
        <a:p>
          <a:pPr rtl="0"/>
          <a:r>
            <a:rPr lang="en-US" dirty="0" smtClean="0"/>
            <a:t>Traditional</a:t>
          </a:r>
          <a:endParaRPr lang="en-US" dirty="0"/>
        </a:p>
      </dgm:t>
    </dgm:pt>
    <dgm:pt modelId="{B1A365DA-C2D4-1B40-9843-68E6E364E45E}" type="parTrans" cxnId="{7F095B06-E82C-CA40-A550-A0E4A8C38D55}">
      <dgm:prSet/>
      <dgm:spPr/>
      <dgm:t>
        <a:bodyPr/>
        <a:lstStyle/>
        <a:p>
          <a:endParaRPr lang="en-US"/>
        </a:p>
      </dgm:t>
    </dgm:pt>
    <dgm:pt modelId="{C8526E02-6D5C-1F46-959E-366F0E290CC3}" type="sibTrans" cxnId="{7F095B06-E82C-CA40-A550-A0E4A8C38D55}">
      <dgm:prSet/>
      <dgm:spPr/>
      <dgm:t>
        <a:bodyPr/>
        <a:lstStyle/>
        <a:p>
          <a:endParaRPr lang="en-US"/>
        </a:p>
      </dgm:t>
    </dgm:pt>
    <dgm:pt modelId="{AA37833D-B9BC-3243-9DFE-8EEE10B121AD}">
      <dgm:prSet/>
      <dgm:spPr/>
      <dgm:t>
        <a:bodyPr/>
        <a:lstStyle/>
        <a:p>
          <a:pPr rtl="0"/>
          <a:r>
            <a:rPr lang="en-US" dirty="0" smtClean="0"/>
            <a:t>$1.2B+ backlog of deferred maintenance.</a:t>
          </a:r>
          <a:endParaRPr lang="en-US" dirty="0"/>
        </a:p>
      </dgm:t>
    </dgm:pt>
    <dgm:pt modelId="{2BDA63ED-70CB-0243-9A6D-88359C7D5DCF}" type="parTrans" cxnId="{33A1FC68-2753-BD46-91D5-9131F0509F83}">
      <dgm:prSet/>
      <dgm:spPr/>
      <dgm:t>
        <a:bodyPr/>
        <a:lstStyle/>
        <a:p>
          <a:endParaRPr lang="en-US"/>
        </a:p>
      </dgm:t>
    </dgm:pt>
    <dgm:pt modelId="{6B063E1C-4D01-5744-81B9-0CB1ED8635F3}" type="sibTrans" cxnId="{33A1FC68-2753-BD46-91D5-9131F0509F83}">
      <dgm:prSet/>
      <dgm:spPr/>
      <dgm:t>
        <a:bodyPr/>
        <a:lstStyle/>
        <a:p>
          <a:endParaRPr lang="en-US"/>
        </a:p>
      </dgm:t>
    </dgm:pt>
    <dgm:pt modelId="{67A13CF0-45A6-324F-B653-08EDCEC4F424}">
      <dgm:prSet/>
      <dgm:spPr/>
      <dgm:t>
        <a:bodyPr/>
        <a:lstStyle/>
        <a:p>
          <a:pPr rtl="0"/>
          <a:r>
            <a:rPr lang="en-US" dirty="0" smtClean="0"/>
            <a:t>Need for more accessible units at many developments.</a:t>
          </a:r>
          <a:endParaRPr lang="en-US" dirty="0"/>
        </a:p>
      </dgm:t>
    </dgm:pt>
    <dgm:pt modelId="{8B8322DB-0F0F-0C4D-83BF-BEFD278EB7FE}" type="parTrans" cxnId="{62046091-9115-9849-8487-9C6484BA7751}">
      <dgm:prSet/>
      <dgm:spPr/>
      <dgm:t>
        <a:bodyPr/>
        <a:lstStyle/>
        <a:p>
          <a:endParaRPr lang="en-US"/>
        </a:p>
      </dgm:t>
    </dgm:pt>
    <dgm:pt modelId="{7D58334E-FAB0-9444-A303-38BD59C6BD0D}" type="sibTrans" cxnId="{62046091-9115-9849-8487-9C6484BA7751}">
      <dgm:prSet/>
      <dgm:spPr/>
      <dgm:t>
        <a:bodyPr/>
        <a:lstStyle/>
        <a:p>
          <a:endParaRPr lang="en-US"/>
        </a:p>
      </dgm:t>
    </dgm:pt>
    <dgm:pt modelId="{30914DF1-861A-D540-B1AE-C3A7EDCAEB4B}" type="pres">
      <dgm:prSet presAssocID="{7915762D-D5D7-7D4A-82DF-E079D3523BFB}" presName="linear" presStyleCnt="0">
        <dgm:presLayoutVars>
          <dgm:dir/>
          <dgm:animLvl val="lvl"/>
          <dgm:resizeHandles val="exact"/>
        </dgm:presLayoutVars>
      </dgm:prSet>
      <dgm:spPr/>
      <dgm:t>
        <a:bodyPr/>
        <a:lstStyle/>
        <a:p>
          <a:endParaRPr lang="en-US"/>
        </a:p>
      </dgm:t>
    </dgm:pt>
    <dgm:pt modelId="{11A741CA-DC6A-E64B-921C-E924F66B1C9E}" type="pres">
      <dgm:prSet presAssocID="{05853E6F-8236-3F43-A9E0-A24B74D862D7}" presName="parentLin" presStyleCnt="0"/>
      <dgm:spPr/>
    </dgm:pt>
    <dgm:pt modelId="{65876374-9E48-7841-B15E-1F7EE3DC2C32}" type="pres">
      <dgm:prSet presAssocID="{05853E6F-8236-3F43-A9E0-A24B74D862D7}" presName="parentLeftMargin" presStyleLbl="node1" presStyleIdx="0" presStyleCnt="1"/>
      <dgm:spPr/>
      <dgm:t>
        <a:bodyPr/>
        <a:lstStyle/>
        <a:p>
          <a:endParaRPr lang="en-US"/>
        </a:p>
      </dgm:t>
    </dgm:pt>
    <dgm:pt modelId="{2601A615-CF7F-E844-AEBF-4641CDA8398B}" type="pres">
      <dgm:prSet presAssocID="{05853E6F-8236-3F43-A9E0-A24B74D862D7}" presName="parentText" presStyleLbl="node1" presStyleIdx="0" presStyleCnt="1">
        <dgm:presLayoutVars>
          <dgm:chMax val="0"/>
          <dgm:bulletEnabled val="1"/>
        </dgm:presLayoutVars>
      </dgm:prSet>
      <dgm:spPr/>
      <dgm:t>
        <a:bodyPr/>
        <a:lstStyle/>
        <a:p>
          <a:endParaRPr lang="en-US"/>
        </a:p>
      </dgm:t>
    </dgm:pt>
    <dgm:pt modelId="{861390BF-F88D-CB4B-AE4B-9984BCAE8407}" type="pres">
      <dgm:prSet presAssocID="{05853E6F-8236-3F43-A9E0-A24B74D862D7}" presName="negativeSpace" presStyleCnt="0"/>
      <dgm:spPr/>
    </dgm:pt>
    <dgm:pt modelId="{223E8B7C-A4FF-D042-AFD3-8F4057CA515D}" type="pres">
      <dgm:prSet presAssocID="{05853E6F-8236-3F43-A9E0-A24B74D862D7}" presName="childText" presStyleLbl="conFgAcc1" presStyleIdx="0" presStyleCnt="1">
        <dgm:presLayoutVars>
          <dgm:bulletEnabled val="1"/>
        </dgm:presLayoutVars>
      </dgm:prSet>
      <dgm:spPr/>
      <dgm:t>
        <a:bodyPr/>
        <a:lstStyle/>
        <a:p>
          <a:endParaRPr lang="en-US"/>
        </a:p>
      </dgm:t>
    </dgm:pt>
  </dgm:ptLst>
  <dgm:cxnLst>
    <dgm:cxn modelId="{33A1FC68-2753-BD46-91D5-9131F0509F83}" srcId="{05853E6F-8236-3F43-A9E0-A24B74D862D7}" destId="{AA37833D-B9BC-3243-9DFE-8EEE10B121AD}" srcOrd="0" destOrd="0" parTransId="{2BDA63ED-70CB-0243-9A6D-88359C7D5DCF}" sibTransId="{6B063E1C-4D01-5744-81B9-0CB1ED8635F3}"/>
    <dgm:cxn modelId="{1A570C48-3457-914B-8656-555B7FE3D937}" type="presOf" srcId="{AA37833D-B9BC-3243-9DFE-8EEE10B121AD}" destId="{223E8B7C-A4FF-D042-AFD3-8F4057CA515D}" srcOrd="0" destOrd="0" presId="urn:microsoft.com/office/officeart/2005/8/layout/list1"/>
    <dgm:cxn modelId="{62046091-9115-9849-8487-9C6484BA7751}" srcId="{05853E6F-8236-3F43-A9E0-A24B74D862D7}" destId="{67A13CF0-45A6-324F-B653-08EDCEC4F424}" srcOrd="1" destOrd="0" parTransId="{8B8322DB-0F0F-0C4D-83BF-BEFD278EB7FE}" sibTransId="{7D58334E-FAB0-9444-A303-38BD59C6BD0D}"/>
    <dgm:cxn modelId="{8DD3F9FF-CDAE-7247-A834-3198464BDE34}" type="presOf" srcId="{05853E6F-8236-3F43-A9E0-A24B74D862D7}" destId="{2601A615-CF7F-E844-AEBF-4641CDA8398B}" srcOrd="1" destOrd="0" presId="urn:microsoft.com/office/officeart/2005/8/layout/list1"/>
    <dgm:cxn modelId="{76447DA6-69C6-594E-9AA3-E74BDCC8A57E}" type="presOf" srcId="{67A13CF0-45A6-324F-B653-08EDCEC4F424}" destId="{223E8B7C-A4FF-D042-AFD3-8F4057CA515D}" srcOrd="0" destOrd="1" presId="urn:microsoft.com/office/officeart/2005/8/layout/list1"/>
    <dgm:cxn modelId="{8C075B10-F655-624A-A270-476C186135D9}" type="presOf" srcId="{05853E6F-8236-3F43-A9E0-A24B74D862D7}" destId="{65876374-9E48-7841-B15E-1F7EE3DC2C32}" srcOrd="0" destOrd="0" presId="urn:microsoft.com/office/officeart/2005/8/layout/list1"/>
    <dgm:cxn modelId="{7F095B06-E82C-CA40-A550-A0E4A8C38D55}" srcId="{7915762D-D5D7-7D4A-82DF-E079D3523BFB}" destId="{05853E6F-8236-3F43-A9E0-A24B74D862D7}" srcOrd="0" destOrd="0" parTransId="{B1A365DA-C2D4-1B40-9843-68E6E364E45E}" sibTransId="{C8526E02-6D5C-1F46-959E-366F0E290CC3}"/>
    <dgm:cxn modelId="{272C07E5-6BA2-1B42-AD28-D7775168A980}" type="presOf" srcId="{7915762D-D5D7-7D4A-82DF-E079D3523BFB}" destId="{30914DF1-861A-D540-B1AE-C3A7EDCAEB4B}" srcOrd="0" destOrd="0" presId="urn:microsoft.com/office/officeart/2005/8/layout/list1"/>
    <dgm:cxn modelId="{EE19AD83-9EF1-CE48-B854-B4E72DE84D82}" type="presParOf" srcId="{30914DF1-861A-D540-B1AE-C3A7EDCAEB4B}" destId="{11A741CA-DC6A-E64B-921C-E924F66B1C9E}" srcOrd="0" destOrd="0" presId="urn:microsoft.com/office/officeart/2005/8/layout/list1"/>
    <dgm:cxn modelId="{4DD1CE24-0EF0-EA4F-89D3-28133B7A0BE5}" type="presParOf" srcId="{11A741CA-DC6A-E64B-921C-E924F66B1C9E}" destId="{65876374-9E48-7841-B15E-1F7EE3DC2C32}" srcOrd="0" destOrd="0" presId="urn:microsoft.com/office/officeart/2005/8/layout/list1"/>
    <dgm:cxn modelId="{BFCBC52F-F150-E448-9A9A-AC99F62C0E17}" type="presParOf" srcId="{11A741CA-DC6A-E64B-921C-E924F66B1C9E}" destId="{2601A615-CF7F-E844-AEBF-4641CDA8398B}" srcOrd="1" destOrd="0" presId="urn:microsoft.com/office/officeart/2005/8/layout/list1"/>
    <dgm:cxn modelId="{5FF2A6CB-E48D-0040-8F69-9F857778A772}" type="presParOf" srcId="{30914DF1-861A-D540-B1AE-C3A7EDCAEB4B}" destId="{861390BF-F88D-CB4B-AE4B-9984BCAE8407}" srcOrd="1" destOrd="0" presId="urn:microsoft.com/office/officeart/2005/8/layout/list1"/>
    <dgm:cxn modelId="{EC054551-B630-9245-9A21-521C74164E83}" type="presParOf" srcId="{30914DF1-861A-D540-B1AE-C3A7EDCAEB4B}" destId="{223E8B7C-A4FF-D042-AFD3-8F4057CA515D}" srcOrd="2" destOrd="0" presId="urn:microsoft.com/office/officeart/2005/8/layout/list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15762D-D5D7-7D4A-82DF-E079D3523BFB}" type="doc">
      <dgm:prSet loTypeId="urn:microsoft.com/office/officeart/2005/8/layout/list1" loCatId="" qsTypeId="urn:microsoft.com/office/officeart/2005/8/quickstyle/simple4" qsCatId="simple" csTypeId="urn:microsoft.com/office/officeart/2005/8/colors/accent3_4" csCatId="accent3" phldr="1"/>
      <dgm:spPr/>
      <dgm:t>
        <a:bodyPr/>
        <a:lstStyle/>
        <a:p>
          <a:endParaRPr lang="en-US"/>
        </a:p>
      </dgm:t>
    </dgm:pt>
    <dgm:pt modelId="{05853E6F-8236-3F43-A9E0-A24B74D862D7}">
      <dgm:prSet/>
      <dgm:spPr/>
      <dgm:t>
        <a:bodyPr/>
        <a:lstStyle/>
        <a:p>
          <a:pPr rtl="0"/>
          <a:r>
            <a:rPr lang="en-US" dirty="0" smtClean="0"/>
            <a:t>Reprogram/Redevelop</a:t>
          </a:r>
          <a:endParaRPr lang="en-US" dirty="0"/>
        </a:p>
      </dgm:t>
    </dgm:pt>
    <dgm:pt modelId="{B1A365DA-C2D4-1B40-9843-68E6E364E45E}" type="parTrans" cxnId="{7F095B06-E82C-CA40-A550-A0E4A8C38D55}">
      <dgm:prSet/>
      <dgm:spPr/>
      <dgm:t>
        <a:bodyPr/>
        <a:lstStyle/>
        <a:p>
          <a:endParaRPr lang="en-US"/>
        </a:p>
      </dgm:t>
    </dgm:pt>
    <dgm:pt modelId="{C8526E02-6D5C-1F46-959E-366F0E290CC3}" type="sibTrans" cxnId="{7F095B06-E82C-CA40-A550-A0E4A8C38D55}">
      <dgm:prSet/>
      <dgm:spPr/>
      <dgm:t>
        <a:bodyPr/>
        <a:lstStyle/>
        <a:p>
          <a:endParaRPr lang="en-US"/>
        </a:p>
      </dgm:t>
    </dgm:pt>
    <dgm:pt modelId="{AA37833D-B9BC-3243-9DFE-8EEE10B121AD}">
      <dgm:prSet/>
      <dgm:spPr/>
      <dgm:t>
        <a:bodyPr/>
        <a:lstStyle/>
        <a:p>
          <a:pPr rtl="0"/>
          <a:r>
            <a:rPr lang="en-US" dirty="0" smtClean="0"/>
            <a:t>Lower eligible age.</a:t>
          </a:r>
          <a:endParaRPr lang="en-US" dirty="0"/>
        </a:p>
      </dgm:t>
    </dgm:pt>
    <dgm:pt modelId="{2BDA63ED-70CB-0243-9A6D-88359C7D5DCF}" type="parTrans" cxnId="{33A1FC68-2753-BD46-91D5-9131F0509F83}">
      <dgm:prSet/>
      <dgm:spPr/>
      <dgm:t>
        <a:bodyPr/>
        <a:lstStyle/>
        <a:p>
          <a:endParaRPr lang="en-US"/>
        </a:p>
      </dgm:t>
    </dgm:pt>
    <dgm:pt modelId="{6B063E1C-4D01-5744-81B9-0CB1ED8635F3}" type="sibTrans" cxnId="{33A1FC68-2753-BD46-91D5-9131F0509F83}">
      <dgm:prSet/>
      <dgm:spPr/>
      <dgm:t>
        <a:bodyPr/>
        <a:lstStyle/>
        <a:p>
          <a:endParaRPr lang="en-US"/>
        </a:p>
      </dgm:t>
    </dgm:pt>
    <dgm:pt modelId="{68B7A898-968C-1744-B889-E393F34E3332}">
      <dgm:prSet/>
      <dgm:spPr/>
      <dgm:t>
        <a:bodyPr/>
        <a:lstStyle/>
        <a:p>
          <a:pPr rtl="0"/>
          <a:r>
            <a:rPr lang="en-US" dirty="0" smtClean="0"/>
            <a:t>Combine units.</a:t>
          </a:r>
          <a:endParaRPr lang="en-US" dirty="0"/>
        </a:p>
      </dgm:t>
    </dgm:pt>
    <dgm:pt modelId="{189EF50A-CFC2-AA4F-A137-FA96468B1397}" type="parTrans" cxnId="{860C6FB3-E464-224A-9370-DF71DBE892FB}">
      <dgm:prSet/>
      <dgm:spPr/>
      <dgm:t>
        <a:bodyPr/>
        <a:lstStyle/>
        <a:p>
          <a:endParaRPr lang="en-US"/>
        </a:p>
      </dgm:t>
    </dgm:pt>
    <dgm:pt modelId="{43141529-239C-1649-8D61-0DE1E0573530}" type="sibTrans" cxnId="{860C6FB3-E464-224A-9370-DF71DBE892FB}">
      <dgm:prSet/>
      <dgm:spPr/>
      <dgm:t>
        <a:bodyPr/>
        <a:lstStyle/>
        <a:p>
          <a:endParaRPr lang="en-US"/>
        </a:p>
      </dgm:t>
    </dgm:pt>
    <dgm:pt modelId="{0B80D4BD-16CF-6747-81BF-686AAB3D5B32}">
      <dgm:prSet/>
      <dgm:spPr/>
      <dgm:t>
        <a:bodyPr/>
        <a:lstStyle/>
        <a:p>
          <a:pPr rtl="0"/>
          <a:r>
            <a:rPr lang="en-US" dirty="0" smtClean="0"/>
            <a:t>Pursue major redevelopment.</a:t>
          </a:r>
          <a:endParaRPr lang="en-US" dirty="0"/>
        </a:p>
      </dgm:t>
    </dgm:pt>
    <dgm:pt modelId="{073AB00D-E83B-5543-AA88-1E22F292864B}" type="parTrans" cxnId="{D068A6BC-9FCA-F74E-8BE6-B3BD0993C4E5}">
      <dgm:prSet/>
      <dgm:spPr/>
      <dgm:t>
        <a:bodyPr/>
        <a:lstStyle/>
        <a:p>
          <a:endParaRPr lang="en-US"/>
        </a:p>
      </dgm:t>
    </dgm:pt>
    <dgm:pt modelId="{5BF8DDED-A3AF-BC49-AF74-7B2EEC487A9F}" type="sibTrans" cxnId="{D068A6BC-9FCA-F74E-8BE6-B3BD0993C4E5}">
      <dgm:prSet/>
      <dgm:spPr/>
      <dgm:t>
        <a:bodyPr/>
        <a:lstStyle/>
        <a:p>
          <a:endParaRPr lang="en-US"/>
        </a:p>
      </dgm:t>
    </dgm:pt>
    <dgm:pt modelId="{D068654B-EC08-5D48-9DB5-9ABBBF8F2CC4}">
      <dgm:prSet/>
      <dgm:spPr/>
      <dgm:t>
        <a:bodyPr/>
        <a:lstStyle/>
        <a:p>
          <a:pPr rtl="0"/>
          <a:endParaRPr lang="en-US" dirty="0"/>
        </a:p>
      </dgm:t>
    </dgm:pt>
    <dgm:pt modelId="{C75991F9-C2E2-1647-AC12-BD2710EFA0DF}" type="parTrans" cxnId="{3B3344C5-0C80-F146-8C83-1AD896BA3870}">
      <dgm:prSet/>
      <dgm:spPr/>
      <dgm:t>
        <a:bodyPr/>
        <a:lstStyle/>
        <a:p>
          <a:endParaRPr lang="en-US"/>
        </a:p>
      </dgm:t>
    </dgm:pt>
    <dgm:pt modelId="{8E314817-02F9-904F-84BF-420356757FCF}" type="sibTrans" cxnId="{3B3344C5-0C80-F146-8C83-1AD896BA3870}">
      <dgm:prSet/>
      <dgm:spPr/>
      <dgm:t>
        <a:bodyPr/>
        <a:lstStyle/>
        <a:p>
          <a:endParaRPr lang="en-US"/>
        </a:p>
      </dgm:t>
    </dgm:pt>
    <dgm:pt modelId="{AD5902A2-15AA-F047-8BAE-4829824F925D}">
      <dgm:prSet/>
      <dgm:spPr/>
      <dgm:t>
        <a:bodyPr/>
        <a:lstStyle/>
        <a:p>
          <a:pPr rtl="0"/>
          <a:r>
            <a:rPr lang="en-US" smtClean="0"/>
            <a:t>Reprogram buildings for </a:t>
          </a:r>
          <a:r>
            <a:rPr lang="en-US" dirty="0" smtClean="0"/>
            <a:t>different population.</a:t>
          </a:r>
          <a:endParaRPr lang="en-US" dirty="0"/>
        </a:p>
      </dgm:t>
    </dgm:pt>
    <dgm:pt modelId="{9289FC14-50E2-B249-BD04-F6AEEF29F603}" type="parTrans" cxnId="{4AD12AB0-02A4-694C-B736-13AC60AEB697}">
      <dgm:prSet/>
      <dgm:spPr/>
      <dgm:t>
        <a:bodyPr/>
        <a:lstStyle/>
        <a:p>
          <a:endParaRPr lang="en-US"/>
        </a:p>
      </dgm:t>
    </dgm:pt>
    <dgm:pt modelId="{13251AD5-6E5E-CB44-B1F9-59A2B44C200C}" type="sibTrans" cxnId="{4AD12AB0-02A4-694C-B736-13AC60AEB697}">
      <dgm:prSet/>
      <dgm:spPr/>
      <dgm:t>
        <a:bodyPr/>
        <a:lstStyle/>
        <a:p>
          <a:endParaRPr lang="en-US"/>
        </a:p>
      </dgm:t>
    </dgm:pt>
    <dgm:pt modelId="{30914DF1-861A-D540-B1AE-C3A7EDCAEB4B}" type="pres">
      <dgm:prSet presAssocID="{7915762D-D5D7-7D4A-82DF-E079D3523BFB}" presName="linear" presStyleCnt="0">
        <dgm:presLayoutVars>
          <dgm:dir/>
          <dgm:animLvl val="lvl"/>
          <dgm:resizeHandles val="exact"/>
        </dgm:presLayoutVars>
      </dgm:prSet>
      <dgm:spPr/>
      <dgm:t>
        <a:bodyPr/>
        <a:lstStyle/>
        <a:p>
          <a:endParaRPr lang="en-US"/>
        </a:p>
      </dgm:t>
    </dgm:pt>
    <dgm:pt modelId="{11A741CA-DC6A-E64B-921C-E924F66B1C9E}" type="pres">
      <dgm:prSet presAssocID="{05853E6F-8236-3F43-A9E0-A24B74D862D7}" presName="parentLin" presStyleCnt="0"/>
      <dgm:spPr/>
    </dgm:pt>
    <dgm:pt modelId="{65876374-9E48-7841-B15E-1F7EE3DC2C32}" type="pres">
      <dgm:prSet presAssocID="{05853E6F-8236-3F43-A9E0-A24B74D862D7}" presName="parentLeftMargin" presStyleLbl="node1" presStyleIdx="0" presStyleCnt="1"/>
      <dgm:spPr/>
      <dgm:t>
        <a:bodyPr/>
        <a:lstStyle/>
        <a:p>
          <a:endParaRPr lang="en-US"/>
        </a:p>
      </dgm:t>
    </dgm:pt>
    <dgm:pt modelId="{2601A615-CF7F-E844-AEBF-4641CDA8398B}" type="pres">
      <dgm:prSet presAssocID="{05853E6F-8236-3F43-A9E0-A24B74D862D7}" presName="parentText" presStyleLbl="node1" presStyleIdx="0" presStyleCnt="1" custScaleX="142857" custScaleY="103571">
        <dgm:presLayoutVars>
          <dgm:chMax val="0"/>
          <dgm:bulletEnabled val="1"/>
        </dgm:presLayoutVars>
      </dgm:prSet>
      <dgm:spPr/>
      <dgm:t>
        <a:bodyPr/>
        <a:lstStyle/>
        <a:p>
          <a:endParaRPr lang="en-US"/>
        </a:p>
      </dgm:t>
    </dgm:pt>
    <dgm:pt modelId="{861390BF-F88D-CB4B-AE4B-9984BCAE8407}" type="pres">
      <dgm:prSet presAssocID="{05853E6F-8236-3F43-A9E0-A24B74D862D7}" presName="negativeSpace" presStyleCnt="0"/>
      <dgm:spPr/>
    </dgm:pt>
    <dgm:pt modelId="{223E8B7C-A4FF-D042-AFD3-8F4057CA515D}" type="pres">
      <dgm:prSet presAssocID="{05853E6F-8236-3F43-A9E0-A24B74D862D7}" presName="childText" presStyleLbl="conFgAcc1" presStyleIdx="0" presStyleCnt="1">
        <dgm:presLayoutVars>
          <dgm:bulletEnabled val="1"/>
        </dgm:presLayoutVars>
      </dgm:prSet>
      <dgm:spPr/>
      <dgm:t>
        <a:bodyPr/>
        <a:lstStyle/>
        <a:p>
          <a:endParaRPr lang="en-US"/>
        </a:p>
      </dgm:t>
    </dgm:pt>
  </dgm:ptLst>
  <dgm:cxnLst>
    <dgm:cxn modelId="{36E8A71A-1F16-2944-80FB-6AF5C9F759F3}" type="presOf" srcId="{D068654B-EC08-5D48-9DB5-9ABBBF8F2CC4}" destId="{223E8B7C-A4FF-D042-AFD3-8F4057CA515D}" srcOrd="0" destOrd="4" presId="urn:microsoft.com/office/officeart/2005/8/layout/list1"/>
    <dgm:cxn modelId="{62C86F0A-DBD5-414B-A7FF-8976F87068B2}" type="presOf" srcId="{68B7A898-968C-1744-B889-E393F34E3332}" destId="{223E8B7C-A4FF-D042-AFD3-8F4057CA515D}" srcOrd="0" destOrd="1" presId="urn:microsoft.com/office/officeart/2005/8/layout/list1"/>
    <dgm:cxn modelId="{33A1FC68-2753-BD46-91D5-9131F0509F83}" srcId="{05853E6F-8236-3F43-A9E0-A24B74D862D7}" destId="{AA37833D-B9BC-3243-9DFE-8EEE10B121AD}" srcOrd="0" destOrd="0" parTransId="{2BDA63ED-70CB-0243-9A6D-88359C7D5DCF}" sibTransId="{6B063E1C-4D01-5744-81B9-0CB1ED8635F3}"/>
    <dgm:cxn modelId="{860C6FB3-E464-224A-9370-DF71DBE892FB}" srcId="{05853E6F-8236-3F43-A9E0-A24B74D862D7}" destId="{68B7A898-968C-1744-B889-E393F34E3332}" srcOrd="1" destOrd="0" parTransId="{189EF50A-CFC2-AA4F-A137-FA96468B1397}" sibTransId="{43141529-239C-1649-8D61-0DE1E0573530}"/>
    <dgm:cxn modelId="{A1B3E509-8F85-D147-9952-241D42432D3A}" type="presOf" srcId="{7915762D-D5D7-7D4A-82DF-E079D3523BFB}" destId="{30914DF1-861A-D540-B1AE-C3A7EDCAEB4B}" srcOrd="0" destOrd="0" presId="urn:microsoft.com/office/officeart/2005/8/layout/list1"/>
    <dgm:cxn modelId="{568345EB-3563-B642-B27F-5D8B9A3308DD}" type="presOf" srcId="{05853E6F-8236-3F43-A9E0-A24B74D862D7}" destId="{65876374-9E48-7841-B15E-1F7EE3DC2C32}" srcOrd="0" destOrd="0" presId="urn:microsoft.com/office/officeart/2005/8/layout/list1"/>
    <dgm:cxn modelId="{8B8DBBB5-72CD-2348-B563-4784163E7D65}" type="presOf" srcId="{05853E6F-8236-3F43-A9E0-A24B74D862D7}" destId="{2601A615-CF7F-E844-AEBF-4641CDA8398B}" srcOrd="1" destOrd="0" presId="urn:microsoft.com/office/officeart/2005/8/layout/list1"/>
    <dgm:cxn modelId="{3B3344C5-0C80-F146-8C83-1AD896BA3870}" srcId="{05853E6F-8236-3F43-A9E0-A24B74D862D7}" destId="{D068654B-EC08-5D48-9DB5-9ABBBF8F2CC4}" srcOrd="4" destOrd="0" parTransId="{C75991F9-C2E2-1647-AC12-BD2710EFA0DF}" sibTransId="{8E314817-02F9-904F-84BF-420356757FCF}"/>
    <dgm:cxn modelId="{D068A6BC-9FCA-F74E-8BE6-B3BD0993C4E5}" srcId="{05853E6F-8236-3F43-A9E0-A24B74D862D7}" destId="{0B80D4BD-16CF-6747-81BF-686AAB3D5B32}" srcOrd="3" destOrd="0" parTransId="{073AB00D-E83B-5543-AA88-1E22F292864B}" sibTransId="{5BF8DDED-A3AF-BC49-AF74-7B2EEC487A9F}"/>
    <dgm:cxn modelId="{7F095B06-E82C-CA40-A550-A0E4A8C38D55}" srcId="{7915762D-D5D7-7D4A-82DF-E079D3523BFB}" destId="{05853E6F-8236-3F43-A9E0-A24B74D862D7}" srcOrd="0" destOrd="0" parTransId="{B1A365DA-C2D4-1B40-9843-68E6E364E45E}" sibTransId="{C8526E02-6D5C-1F46-959E-366F0E290CC3}"/>
    <dgm:cxn modelId="{F4A12664-8802-8143-9933-9A1D2CB1B3E5}" type="presOf" srcId="{0B80D4BD-16CF-6747-81BF-686AAB3D5B32}" destId="{223E8B7C-A4FF-D042-AFD3-8F4057CA515D}" srcOrd="0" destOrd="3" presId="urn:microsoft.com/office/officeart/2005/8/layout/list1"/>
    <dgm:cxn modelId="{4AD12AB0-02A4-694C-B736-13AC60AEB697}" srcId="{05853E6F-8236-3F43-A9E0-A24B74D862D7}" destId="{AD5902A2-15AA-F047-8BAE-4829824F925D}" srcOrd="2" destOrd="0" parTransId="{9289FC14-50E2-B249-BD04-F6AEEF29F603}" sibTransId="{13251AD5-6E5E-CB44-B1F9-59A2B44C200C}"/>
    <dgm:cxn modelId="{D078058B-80F1-C24F-90CA-6ABD4A345766}" type="presOf" srcId="{AA37833D-B9BC-3243-9DFE-8EEE10B121AD}" destId="{223E8B7C-A4FF-D042-AFD3-8F4057CA515D}" srcOrd="0" destOrd="0" presId="urn:microsoft.com/office/officeart/2005/8/layout/list1"/>
    <dgm:cxn modelId="{25F0A7CB-A351-B749-A6D3-497C4C24EDE7}" type="presOf" srcId="{AD5902A2-15AA-F047-8BAE-4829824F925D}" destId="{223E8B7C-A4FF-D042-AFD3-8F4057CA515D}" srcOrd="0" destOrd="2" presId="urn:microsoft.com/office/officeart/2005/8/layout/list1"/>
    <dgm:cxn modelId="{C8056981-BAAB-1743-B4C4-19072B751CD9}" type="presParOf" srcId="{30914DF1-861A-D540-B1AE-C3A7EDCAEB4B}" destId="{11A741CA-DC6A-E64B-921C-E924F66B1C9E}" srcOrd="0" destOrd="0" presId="urn:microsoft.com/office/officeart/2005/8/layout/list1"/>
    <dgm:cxn modelId="{DA82A568-2319-484A-BBA9-2980D4F2C2B7}" type="presParOf" srcId="{11A741CA-DC6A-E64B-921C-E924F66B1C9E}" destId="{65876374-9E48-7841-B15E-1F7EE3DC2C32}" srcOrd="0" destOrd="0" presId="urn:microsoft.com/office/officeart/2005/8/layout/list1"/>
    <dgm:cxn modelId="{C2A77B91-39C3-D84D-A456-78BE1B84AD8B}" type="presParOf" srcId="{11A741CA-DC6A-E64B-921C-E924F66B1C9E}" destId="{2601A615-CF7F-E844-AEBF-4641CDA8398B}" srcOrd="1" destOrd="0" presId="urn:microsoft.com/office/officeart/2005/8/layout/list1"/>
    <dgm:cxn modelId="{7A5C7DCC-4926-5C43-87AD-F37A2755A4BA}" type="presParOf" srcId="{30914DF1-861A-D540-B1AE-C3A7EDCAEB4B}" destId="{861390BF-F88D-CB4B-AE4B-9984BCAE8407}" srcOrd="1" destOrd="0" presId="urn:microsoft.com/office/officeart/2005/8/layout/list1"/>
    <dgm:cxn modelId="{B36CE0AC-AAF2-E64E-9729-29C80A13A2C0}" type="presParOf" srcId="{30914DF1-861A-D540-B1AE-C3A7EDCAEB4B}" destId="{223E8B7C-A4FF-D042-AFD3-8F4057CA515D}" srcOrd="2"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15762D-D5D7-7D4A-82DF-E079D3523BF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05853E6F-8236-3F43-A9E0-A24B74D862D7}">
      <dgm:prSet/>
      <dgm:spPr/>
      <dgm:t>
        <a:bodyPr/>
        <a:lstStyle/>
        <a:p>
          <a:pPr rtl="0"/>
          <a:r>
            <a:rPr lang="en-US" dirty="0" smtClean="0"/>
            <a:t>Non-Traditional</a:t>
          </a:r>
          <a:endParaRPr lang="en-US" dirty="0"/>
        </a:p>
      </dgm:t>
    </dgm:pt>
    <dgm:pt modelId="{B1A365DA-C2D4-1B40-9843-68E6E364E45E}" type="parTrans" cxnId="{7F095B06-E82C-CA40-A550-A0E4A8C38D55}">
      <dgm:prSet/>
      <dgm:spPr/>
      <dgm:t>
        <a:bodyPr/>
        <a:lstStyle/>
        <a:p>
          <a:endParaRPr lang="en-US"/>
        </a:p>
      </dgm:t>
    </dgm:pt>
    <dgm:pt modelId="{C8526E02-6D5C-1F46-959E-366F0E290CC3}" type="sibTrans" cxnId="{7F095B06-E82C-CA40-A550-A0E4A8C38D55}">
      <dgm:prSet/>
      <dgm:spPr/>
      <dgm:t>
        <a:bodyPr/>
        <a:lstStyle/>
        <a:p>
          <a:endParaRPr lang="en-US"/>
        </a:p>
      </dgm:t>
    </dgm:pt>
    <dgm:pt modelId="{AA37833D-B9BC-3243-9DFE-8EEE10B121AD}">
      <dgm:prSet/>
      <dgm:spPr/>
      <dgm:t>
        <a:bodyPr/>
        <a:lstStyle/>
        <a:p>
          <a:pPr rtl="0"/>
          <a:r>
            <a:rPr lang="en-US" dirty="0" smtClean="0"/>
            <a:t>Population ageing out of two-story walk ups.</a:t>
          </a:r>
          <a:endParaRPr lang="en-US" dirty="0"/>
        </a:p>
      </dgm:t>
    </dgm:pt>
    <dgm:pt modelId="{2BDA63ED-70CB-0243-9A6D-88359C7D5DCF}" type="parTrans" cxnId="{33A1FC68-2753-BD46-91D5-9131F0509F83}">
      <dgm:prSet/>
      <dgm:spPr/>
      <dgm:t>
        <a:bodyPr/>
        <a:lstStyle/>
        <a:p>
          <a:endParaRPr lang="en-US"/>
        </a:p>
      </dgm:t>
    </dgm:pt>
    <dgm:pt modelId="{6B063E1C-4D01-5744-81B9-0CB1ED8635F3}" type="sibTrans" cxnId="{33A1FC68-2753-BD46-91D5-9131F0509F83}">
      <dgm:prSet/>
      <dgm:spPr/>
      <dgm:t>
        <a:bodyPr/>
        <a:lstStyle/>
        <a:p>
          <a:endParaRPr lang="en-US"/>
        </a:p>
      </dgm:t>
    </dgm:pt>
    <dgm:pt modelId="{6E78C60E-1AD5-6A4F-A661-922F03BFDC7D}">
      <dgm:prSet/>
      <dgm:spPr/>
      <dgm:t>
        <a:bodyPr/>
        <a:lstStyle/>
        <a:p>
          <a:pPr rtl="0"/>
          <a:r>
            <a:rPr lang="en-US" dirty="0" smtClean="0"/>
            <a:t>Competing against the rest of the housing market.</a:t>
          </a:r>
          <a:endParaRPr lang="en-US" dirty="0"/>
        </a:p>
      </dgm:t>
    </dgm:pt>
    <dgm:pt modelId="{7DE23CA1-9990-754B-99C6-FCDE6683C7B7}" type="parTrans" cxnId="{5924165D-8B3D-4448-A678-5711563F83CB}">
      <dgm:prSet/>
      <dgm:spPr/>
      <dgm:t>
        <a:bodyPr/>
        <a:lstStyle/>
        <a:p>
          <a:endParaRPr lang="en-US"/>
        </a:p>
      </dgm:t>
    </dgm:pt>
    <dgm:pt modelId="{E210E800-1F90-E546-81C6-EFD8125B3C28}" type="sibTrans" cxnId="{5924165D-8B3D-4448-A678-5711563F83CB}">
      <dgm:prSet/>
      <dgm:spPr/>
      <dgm:t>
        <a:bodyPr/>
        <a:lstStyle/>
        <a:p>
          <a:endParaRPr lang="en-US"/>
        </a:p>
      </dgm:t>
    </dgm:pt>
    <dgm:pt modelId="{9DF3FAB0-2395-0741-B3FA-AA5AD708F230}">
      <dgm:prSet/>
      <dgm:spPr/>
      <dgm:t>
        <a:bodyPr/>
        <a:lstStyle/>
        <a:p>
          <a:pPr rtl="0"/>
          <a:r>
            <a:rPr lang="en-US" dirty="0" smtClean="0"/>
            <a:t>Higher than average  vacancy rates in congregate facilities.</a:t>
          </a:r>
          <a:endParaRPr lang="en-US" dirty="0"/>
        </a:p>
      </dgm:t>
    </dgm:pt>
    <dgm:pt modelId="{BB76003B-1475-C045-8C85-B66A24A15677}" type="parTrans" cxnId="{CA83EFD4-066F-1B4C-B729-A8B3B56CE144}">
      <dgm:prSet/>
      <dgm:spPr/>
      <dgm:t>
        <a:bodyPr/>
        <a:lstStyle/>
        <a:p>
          <a:endParaRPr lang="en-US"/>
        </a:p>
      </dgm:t>
    </dgm:pt>
    <dgm:pt modelId="{9CAEE71F-AB84-714F-AC83-2777BD204666}" type="sibTrans" cxnId="{CA83EFD4-066F-1B4C-B729-A8B3B56CE144}">
      <dgm:prSet/>
      <dgm:spPr/>
      <dgm:t>
        <a:bodyPr/>
        <a:lstStyle/>
        <a:p>
          <a:endParaRPr lang="en-US"/>
        </a:p>
      </dgm:t>
    </dgm:pt>
    <dgm:pt modelId="{30914DF1-861A-D540-B1AE-C3A7EDCAEB4B}" type="pres">
      <dgm:prSet presAssocID="{7915762D-D5D7-7D4A-82DF-E079D3523BFB}" presName="linear" presStyleCnt="0">
        <dgm:presLayoutVars>
          <dgm:dir/>
          <dgm:animLvl val="lvl"/>
          <dgm:resizeHandles val="exact"/>
        </dgm:presLayoutVars>
      </dgm:prSet>
      <dgm:spPr/>
      <dgm:t>
        <a:bodyPr/>
        <a:lstStyle/>
        <a:p>
          <a:endParaRPr lang="en-US"/>
        </a:p>
      </dgm:t>
    </dgm:pt>
    <dgm:pt modelId="{11A741CA-DC6A-E64B-921C-E924F66B1C9E}" type="pres">
      <dgm:prSet presAssocID="{05853E6F-8236-3F43-A9E0-A24B74D862D7}" presName="parentLin" presStyleCnt="0"/>
      <dgm:spPr/>
    </dgm:pt>
    <dgm:pt modelId="{65876374-9E48-7841-B15E-1F7EE3DC2C32}" type="pres">
      <dgm:prSet presAssocID="{05853E6F-8236-3F43-A9E0-A24B74D862D7}" presName="parentLeftMargin" presStyleLbl="node1" presStyleIdx="0" presStyleCnt="1"/>
      <dgm:spPr/>
      <dgm:t>
        <a:bodyPr/>
        <a:lstStyle/>
        <a:p>
          <a:endParaRPr lang="en-US"/>
        </a:p>
      </dgm:t>
    </dgm:pt>
    <dgm:pt modelId="{2601A615-CF7F-E844-AEBF-4641CDA8398B}" type="pres">
      <dgm:prSet presAssocID="{05853E6F-8236-3F43-A9E0-A24B74D862D7}" presName="parentText" presStyleLbl="node1" presStyleIdx="0" presStyleCnt="1">
        <dgm:presLayoutVars>
          <dgm:chMax val="0"/>
          <dgm:bulletEnabled val="1"/>
        </dgm:presLayoutVars>
      </dgm:prSet>
      <dgm:spPr/>
      <dgm:t>
        <a:bodyPr/>
        <a:lstStyle/>
        <a:p>
          <a:endParaRPr lang="en-US"/>
        </a:p>
      </dgm:t>
    </dgm:pt>
    <dgm:pt modelId="{861390BF-F88D-CB4B-AE4B-9984BCAE8407}" type="pres">
      <dgm:prSet presAssocID="{05853E6F-8236-3F43-A9E0-A24B74D862D7}" presName="negativeSpace" presStyleCnt="0"/>
      <dgm:spPr/>
    </dgm:pt>
    <dgm:pt modelId="{223E8B7C-A4FF-D042-AFD3-8F4057CA515D}" type="pres">
      <dgm:prSet presAssocID="{05853E6F-8236-3F43-A9E0-A24B74D862D7}" presName="childText" presStyleLbl="conFgAcc1" presStyleIdx="0" presStyleCnt="1">
        <dgm:presLayoutVars>
          <dgm:bulletEnabled val="1"/>
        </dgm:presLayoutVars>
      </dgm:prSet>
      <dgm:spPr/>
      <dgm:t>
        <a:bodyPr/>
        <a:lstStyle/>
        <a:p>
          <a:endParaRPr lang="en-US"/>
        </a:p>
      </dgm:t>
    </dgm:pt>
  </dgm:ptLst>
  <dgm:cxnLst>
    <dgm:cxn modelId="{33A1FC68-2753-BD46-91D5-9131F0509F83}" srcId="{05853E6F-8236-3F43-A9E0-A24B74D862D7}" destId="{AA37833D-B9BC-3243-9DFE-8EEE10B121AD}" srcOrd="0" destOrd="0" parTransId="{2BDA63ED-70CB-0243-9A6D-88359C7D5DCF}" sibTransId="{6B063E1C-4D01-5744-81B9-0CB1ED8635F3}"/>
    <dgm:cxn modelId="{FC8965C9-A517-8C43-B4B1-DC3C21A1BE90}" type="presOf" srcId="{AA37833D-B9BC-3243-9DFE-8EEE10B121AD}" destId="{223E8B7C-A4FF-D042-AFD3-8F4057CA515D}" srcOrd="0" destOrd="0" presId="urn:microsoft.com/office/officeart/2005/8/layout/list1"/>
    <dgm:cxn modelId="{50BFCCEA-B76D-7541-BD18-C1E59D245F0C}" type="presOf" srcId="{7915762D-D5D7-7D4A-82DF-E079D3523BFB}" destId="{30914DF1-861A-D540-B1AE-C3A7EDCAEB4B}" srcOrd="0" destOrd="0" presId="urn:microsoft.com/office/officeart/2005/8/layout/list1"/>
    <dgm:cxn modelId="{5924165D-8B3D-4448-A678-5711563F83CB}" srcId="{05853E6F-8236-3F43-A9E0-A24B74D862D7}" destId="{6E78C60E-1AD5-6A4F-A661-922F03BFDC7D}" srcOrd="1" destOrd="0" parTransId="{7DE23CA1-9990-754B-99C6-FCDE6683C7B7}" sibTransId="{E210E800-1F90-E546-81C6-EFD8125B3C28}"/>
    <dgm:cxn modelId="{0D99135C-0164-F743-B8E4-8F24B2BBBD27}" type="presOf" srcId="{05853E6F-8236-3F43-A9E0-A24B74D862D7}" destId="{2601A615-CF7F-E844-AEBF-4641CDA8398B}" srcOrd="1" destOrd="0" presId="urn:microsoft.com/office/officeart/2005/8/layout/list1"/>
    <dgm:cxn modelId="{FEBF9089-1AA9-0B4A-AE44-F381B701157B}" type="presOf" srcId="{05853E6F-8236-3F43-A9E0-A24B74D862D7}" destId="{65876374-9E48-7841-B15E-1F7EE3DC2C32}" srcOrd="0" destOrd="0" presId="urn:microsoft.com/office/officeart/2005/8/layout/list1"/>
    <dgm:cxn modelId="{7F095B06-E82C-CA40-A550-A0E4A8C38D55}" srcId="{7915762D-D5D7-7D4A-82DF-E079D3523BFB}" destId="{05853E6F-8236-3F43-A9E0-A24B74D862D7}" srcOrd="0" destOrd="0" parTransId="{B1A365DA-C2D4-1B40-9843-68E6E364E45E}" sibTransId="{C8526E02-6D5C-1F46-959E-366F0E290CC3}"/>
    <dgm:cxn modelId="{CA83EFD4-066F-1B4C-B729-A8B3B56CE144}" srcId="{05853E6F-8236-3F43-A9E0-A24B74D862D7}" destId="{9DF3FAB0-2395-0741-B3FA-AA5AD708F230}" srcOrd="2" destOrd="0" parTransId="{BB76003B-1475-C045-8C85-B66A24A15677}" sibTransId="{9CAEE71F-AB84-714F-AC83-2777BD204666}"/>
    <dgm:cxn modelId="{5380E33E-EF0A-5549-BCD5-1EC5E561BE3A}" type="presOf" srcId="{6E78C60E-1AD5-6A4F-A661-922F03BFDC7D}" destId="{223E8B7C-A4FF-D042-AFD3-8F4057CA515D}" srcOrd="0" destOrd="1" presId="urn:microsoft.com/office/officeart/2005/8/layout/list1"/>
    <dgm:cxn modelId="{F5D418D4-96B5-9A40-9874-67F1C542F451}" type="presOf" srcId="{9DF3FAB0-2395-0741-B3FA-AA5AD708F230}" destId="{223E8B7C-A4FF-D042-AFD3-8F4057CA515D}" srcOrd="0" destOrd="2" presId="urn:microsoft.com/office/officeart/2005/8/layout/list1"/>
    <dgm:cxn modelId="{C8146507-DAB3-B149-87E6-A9EA32F2D52A}" type="presParOf" srcId="{30914DF1-861A-D540-B1AE-C3A7EDCAEB4B}" destId="{11A741CA-DC6A-E64B-921C-E924F66B1C9E}" srcOrd="0" destOrd="0" presId="urn:microsoft.com/office/officeart/2005/8/layout/list1"/>
    <dgm:cxn modelId="{CF2FFF01-92BE-AE4B-8FA2-C401252A72C5}" type="presParOf" srcId="{11A741CA-DC6A-E64B-921C-E924F66B1C9E}" destId="{65876374-9E48-7841-B15E-1F7EE3DC2C32}" srcOrd="0" destOrd="0" presId="urn:microsoft.com/office/officeart/2005/8/layout/list1"/>
    <dgm:cxn modelId="{C3556928-1E11-CF40-BE46-B8B24816DA4D}" type="presParOf" srcId="{11A741CA-DC6A-E64B-921C-E924F66B1C9E}" destId="{2601A615-CF7F-E844-AEBF-4641CDA8398B}" srcOrd="1" destOrd="0" presId="urn:microsoft.com/office/officeart/2005/8/layout/list1"/>
    <dgm:cxn modelId="{F2384519-A9F5-E849-97FC-4B22E1A62522}" type="presParOf" srcId="{30914DF1-861A-D540-B1AE-C3A7EDCAEB4B}" destId="{861390BF-F88D-CB4B-AE4B-9984BCAE8407}" srcOrd="1" destOrd="0" presId="urn:microsoft.com/office/officeart/2005/8/layout/list1"/>
    <dgm:cxn modelId="{D488D93C-B276-7F49-AD90-FA2BB0579579}" type="presParOf" srcId="{30914DF1-861A-D540-B1AE-C3A7EDCAEB4B}" destId="{223E8B7C-A4FF-D042-AFD3-8F4057CA515D}" srcOrd="2" destOrd="0" presId="urn:microsoft.com/office/officeart/2005/8/layout/list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15762D-D5D7-7D4A-82DF-E079D3523BF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05853E6F-8236-3F43-A9E0-A24B74D862D7}">
      <dgm:prSet/>
      <dgm:spPr/>
      <dgm:t>
        <a:bodyPr/>
        <a:lstStyle/>
        <a:p>
          <a:pPr rtl="0"/>
          <a:r>
            <a:rPr lang="en-US" dirty="0" smtClean="0"/>
            <a:t>Traditional</a:t>
          </a:r>
          <a:endParaRPr lang="en-US" dirty="0"/>
        </a:p>
      </dgm:t>
    </dgm:pt>
    <dgm:pt modelId="{B1A365DA-C2D4-1B40-9843-68E6E364E45E}" type="parTrans" cxnId="{7F095B06-E82C-CA40-A550-A0E4A8C38D55}">
      <dgm:prSet/>
      <dgm:spPr/>
      <dgm:t>
        <a:bodyPr/>
        <a:lstStyle/>
        <a:p>
          <a:endParaRPr lang="en-US"/>
        </a:p>
      </dgm:t>
    </dgm:pt>
    <dgm:pt modelId="{C8526E02-6D5C-1F46-959E-366F0E290CC3}" type="sibTrans" cxnId="{7F095B06-E82C-CA40-A550-A0E4A8C38D55}">
      <dgm:prSet/>
      <dgm:spPr/>
      <dgm:t>
        <a:bodyPr/>
        <a:lstStyle/>
        <a:p>
          <a:endParaRPr lang="en-US"/>
        </a:p>
      </dgm:t>
    </dgm:pt>
    <dgm:pt modelId="{AA37833D-B9BC-3243-9DFE-8EEE10B121AD}">
      <dgm:prSet/>
      <dgm:spPr/>
      <dgm:t>
        <a:bodyPr/>
        <a:lstStyle/>
        <a:p>
          <a:pPr rtl="0"/>
          <a:r>
            <a:rPr lang="en-US" dirty="0" smtClean="0"/>
            <a:t>Need to expand access to supportive services.</a:t>
          </a:r>
          <a:endParaRPr lang="en-US" dirty="0"/>
        </a:p>
      </dgm:t>
    </dgm:pt>
    <dgm:pt modelId="{2BDA63ED-70CB-0243-9A6D-88359C7D5DCF}" type="parTrans" cxnId="{33A1FC68-2753-BD46-91D5-9131F0509F83}">
      <dgm:prSet/>
      <dgm:spPr/>
      <dgm:t>
        <a:bodyPr/>
        <a:lstStyle/>
        <a:p>
          <a:endParaRPr lang="en-US"/>
        </a:p>
      </dgm:t>
    </dgm:pt>
    <dgm:pt modelId="{6B063E1C-4D01-5744-81B9-0CB1ED8635F3}" type="sibTrans" cxnId="{33A1FC68-2753-BD46-91D5-9131F0509F83}">
      <dgm:prSet/>
      <dgm:spPr/>
      <dgm:t>
        <a:bodyPr/>
        <a:lstStyle/>
        <a:p>
          <a:endParaRPr lang="en-US"/>
        </a:p>
      </dgm:t>
    </dgm:pt>
    <dgm:pt modelId="{4863665A-70A7-0847-90FD-C4784D2EA544}">
      <dgm:prSet/>
      <dgm:spPr/>
      <dgm:t>
        <a:bodyPr/>
        <a:lstStyle/>
        <a:p>
          <a:pPr rtl="0"/>
          <a:endParaRPr lang="en-US" dirty="0"/>
        </a:p>
      </dgm:t>
    </dgm:pt>
    <dgm:pt modelId="{3BD8B5C6-73D0-AE41-840F-4FA004C08274}" type="parTrans" cxnId="{C06A9A96-9F60-B94C-92FD-492720D68E29}">
      <dgm:prSet/>
      <dgm:spPr/>
      <dgm:t>
        <a:bodyPr/>
        <a:lstStyle/>
        <a:p>
          <a:endParaRPr lang="en-US"/>
        </a:p>
      </dgm:t>
    </dgm:pt>
    <dgm:pt modelId="{7D7F2974-72C1-CF4F-A4A2-A80BF7857061}" type="sibTrans" cxnId="{C06A9A96-9F60-B94C-92FD-492720D68E29}">
      <dgm:prSet/>
      <dgm:spPr/>
      <dgm:t>
        <a:bodyPr/>
        <a:lstStyle/>
        <a:p>
          <a:endParaRPr lang="en-US"/>
        </a:p>
      </dgm:t>
    </dgm:pt>
    <dgm:pt modelId="{30914DF1-861A-D540-B1AE-C3A7EDCAEB4B}" type="pres">
      <dgm:prSet presAssocID="{7915762D-D5D7-7D4A-82DF-E079D3523BFB}" presName="linear" presStyleCnt="0">
        <dgm:presLayoutVars>
          <dgm:dir/>
          <dgm:animLvl val="lvl"/>
          <dgm:resizeHandles val="exact"/>
        </dgm:presLayoutVars>
      </dgm:prSet>
      <dgm:spPr/>
      <dgm:t>
        <a:bodyPr/>
        <a:lstStyle/>
        <a:p>
          <a:endParaRPr lang="en-US"/>
        </a:p>
      </dgm:t>
    </dgm:pt>
    <dgm:pt modelId="{11A741CA-DC6A-E64B-921C-E924F66B1C9E}" type="pres">
      <dgm:prSet presAssocID="{05853E6F-8236-3F43-A9E0-A24B74D862D7}" presName="parentLin" presStyleCnt="0"/>
      <dgm:spPr/>
    </dgm:pt>
    <dgm:pt modelId="{65876374-9E48-7841-B15E-1F7EE3DC2C32}" type="pres">
      <dgm:prSet presAssocID="{05853E6F-8236-3F43-A9E0-A24B74D862D7}" presName="parentLeftMargin" presStyleLbl="node1" presStyleIdx="0" presStyleCnt="1"/>
      <dgm:spPr/>
      <dgm:t>
        <a:bodyPr/>
        <a:lstStyle/>
        <a:p>
          <a:endParaRPr lang="en-US"/>
        </a:p>
      </dgm:t>
    </dgm:pt>
    <dgm:pt modelId="{2601A615-CF7F-E844-AEBF-4641CDA8398B}" type="pres">
      <dgm:prSet presAssocID="{05853E6F-8236-3F43-A9E0-A24B74D862D7}" presName="parentText" presStyleLbl="node1" presStyleIdx="0" presStyleCnt="1">
        <dgm:presLayoutVars>
          <dgm:chMax val="0"/>
          <dgm:bulletEnabled val="1"/>
        </dgm:presLayoutVars>
      </dgm:prSet>
      <dgm:spPr/>
      <dgm:t>
        <a:bodyPr/>
        <a:lstStyle/>
        <a:p>
          <a:endParaRPr lang="en-US"/>
        </a:p>
      </dgm:t>
    </dgm:pt>
    <dgm:pt modelId="{861390BF-F88D-CB4B-AE4B-9984BCAE8407}" type="pres">
      <dgm:prSet presAssocID="{05853E6F-8236-3F43-A9E0-A24B74D862D7}" presName="negativeSpace" presStyleCnt="0"/>
      <dgm:spPr/>
    </dgm:pt>
    <dgm:pt modelId="{223E8B7C-A4FF-D042-AFD3-8F4057CA515D}" type="pres">
      <dgm:prSet presAssocID="{05853E6F-8236-3F43-A9E0-A24B74D862D7}" presName="childText" presStyleLbl="conFgAcc1" presStyleIdx="0" presStyleCnt="1">
        <dgm:presLayoutVars>
          <dgm:bulletEnabled val="1"/>
        </dgm:presLayoutVars>
      </dgm:prSet>
      <dgm:spPr/>
      <dgm:t>
        <a:bodyPr/>
        <a:lstStyle/>
        <a:p>
          <a:endParaRPr lang="en-US"/>
        </a:p>
      </dgm:t>
    </dgm:pt>
  </dgm:ptLst>
  <dgm:cxnLst>
    <dgm:cxn modelId="{B852F27C-0EE4-104A-9516-294790AEF35A}" type="presOf" srcId="{4863665A-70A7-0847-90FD-C4784D2EA544}" destId="{223E8B7C-A4FF-D042-AFD3-8F4057CA515D}" srcOrd="0" destOrd="1" presId="urn:microsoft.com/office/officeart/2005/8/layout/list1"/>
    <dgm:cxn modelId="{E898E4AF-3908-CA49-8FFB-8A36D7AF025B}" type="presOf" srcId="{05853E6F-8236-3F43-A9E0-A24B74D862D7}" destId="{2601A615-CF7F-E844-AEBF-4641CDA8398B}" srcOrd="1" destOrd="0" presId="urn:microsoft.com/office/officeart/2005/8/layout/list1"/>
    <dgm:cxn modelId="{33A1FC68-2753-BD46-91D5-9131F0509F83}" srcId="{05853E6F-8236-3F43-A9E0-A24B74D862D7}" destId="{AA37833D-B9BC-3243-9DFE-8EEE10B121AD}" srcOrd="0" destOrd="0" parTransId="{2BDA63ED-70CB-0243-9A6D-88359C7D5DCF}" sibTransId="{6B063E1C-4D01-5744-81B9-0CB1ED8635F3}"/>
    <dgm:cxn modelId="{B558AC45-DE21-5744-A6E2-8816CC09A5B5}" type="presOf" srcId="{05853E6F-8236-3F43-A9E0-A24B74D862D7}" destId="{65876374-9E48-7841-B15E-1F7EE3DC2C32}" srcOrd="0" destOrd="0" presId="urn:microsoft.com/office/officeart/2005/8/layout/list1"/>
    <dgm:cxn modelId="{6538B8CD-CD55-CE4E-B379-309EE7245C1E}" type="presOf" srcId="{7915762D-D5D7-7D4A-82DF-E079D3523BFB}" destId="{30914DF1-861A-D540-B1AE-C3A7EDCAEB4B}" srcOrd="0" destOrd="0" presId="urn:microsoft.com/office/officeart/2005/8/layout/list1"/>
    <dgm:cxn modelId="{C06A9A96-9F60-B94C-92FD-492720D68E29}" srcId="{05853E6F-8236-3F43-A9E0-A24B74D862D7}" destId="{4863665A-70A7-0847-90FD-C4784D2EA544}" srcOrd="1" destOrd="0" parTransId="{3BD8B5C6-73D0-AE41-840F-4FA004C08274}" sibTransId="{7D7F2974-72C1-CF4F-A4A2-A80BF7857061}"/>
    <dgm:cxn modelId="{24BC6A9E-6CF5-F241-B621-A0E314BEE22A}" type="presOf" srcId="{AA37833D-B9BC-3243-9DFE-8EEE10B121AD}" destId="{223E8B7C-A4FF-D042-AFD3-8F4057CA515D}" srcOrd="0" destOrd="0" presId="urn:microsoft.com/office/officeart/2005/8/layout/list1"/>
    <dgm:cxn modelId="{7F095B06-E82C-CA40-A550-A0E4A8C38D55}" srcId="{7915762D-D5D7-7D4A-82DF-E079D3523BFB}" destId="{05853E6F-8236-3F43-A9E0-A24B74D862D7}" srcOrd="0" destOrd="0" parTransId="{B1A365DA-C2D4-1B40-9843-68E6E364E45E}" sibTransId="{C8526E02-6D5C-1F46-959E-366F0E290CC3}"/>
    <dgm:cxn modelId="{6DD2BFAF-F84B-FD4F-B5EE-23A2EA776B1C}" type="presParOf" srcId="{30914DF1-861A-D540-B1AE-C3A7EDCAEB4B}" destId="{11A741CA-DC6A-E64B-921C-E924F66B1C9E}" srcOrd="0" destOrd="0" presId="urn:microsoft.com/office/officeart/2005/8/layout/list1"/>
    <dgm:cxn modelId="{3FF6EDB1-AB38-B448-A904-EB68B9AEDDC9}" type="presParOf" srcId="{11A741CA-DC6A-E64B-921C-E924F66B1C9E}" destId="{65876374-9E48-7841-B15E-1F7EE3DC2C32}" srcOrd="0" destOrd="0" presId="urn:microsoft.com/office/officeart/2005/8/layout/list1"/>
    <dgm:cxn modelId="{839FF335-729F-F345-B37D-740C898B38FF}" type="presParOf" srcId="{11A741CA-DC6A-E64B-921C-E924F66B1C9E}" destId="{2601A615-CF7F-E844-AEBF-4641CDA8398B}" srcOrd="1" destOrd="0" presId="urn:microsoft.com/office/officeart/2005/8/layout/list1"/>
    <dgm:cxn modelId="{FE65FB18-5257-F24C-B2B6-779DFE5F8625}" type="presParOf" srcId="{30914DF1-861A-D540-B1AE-C3A7EDCAEB4B}" destId="{861390BF-F88D-CB4B-AE4B-9984BCAE8407}" srcOrd="1" destOrd="0" presId="urn:microsoft.com/office/officeart/2005/8/layout/list1"/>
    <dgm:cxn modelId="{9A4C21D6-FB03-824C-98EF-CF7A44CB5664}" type="presParOf" srcId="{30914DF1-861A-D540-B1AE-C3A7EDCAEB4B}" destId="{223E8B7C-A4FF-D042-AFD3-8F4057CA515D}"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15762D-D5D7-7D4A-82DF-E079D3523BFB}" type="doc">
      <dgm:prSet loTypeId="urn:microsoft.com/office/officeart/2005/8/layout/list1" loCatId="" qsTypeId="urn:microsoft.com/office/officeart/2005/8/quickstyle/simple4" qsCatId="simple" csTypeId="urn:microsoft.com/office/officeart/2005/8/colors/accent3_4" csCatId="accent3" phldr="1"/>
      <dgm:spPr/>
      <dgm:t>
        <a:bodyPr/>
        <a:lstStyle/>
        <a:p>
          <a:endParaRPr lang="en-US"/>
        </a:p>
      </dgm:t>
    </dgm:pt>
    <dgm:pt modelId="{05853E6F-8236-3F43-A9E0-A24B74D862D7}">
      <dgm:prSet/>
      <dgm:spPr/>
      <dgm:t>
        <a:bodyPr/>
        <a:lstStyle/>
        <a:p>
          <a:pPr rtl="0"/>
          <a:r>
            <a:rPr lang="en-US" dirty="0" smtClean="0"/>
            <a:t>Solution</a:t>
          </a:r>
          <a:endParaRPr lang="en-US" dirty="0"/>
        </a:p>
      </dgm:t>
    </dgm:pt>
    <dgm:pt modelId="{B1A365DA-C2D4-1B40-9843-68E6E364E45E}" type="parTrans" cxnId="{7F095B06-E82C-CA40-A550-A0E4A8C38D55}">
      <dgm:prSet/>
      <dgm:spPr/>
      <dgm:t>
        <a:bodyPr/>
        <a:lstStyle/>
        <a:p>
          <a:endParaRPr lang="en-US"/>
        </a:p>
      </dgm:t>
    </dgm:pt>
    <dgm:pt modelId="{C8526E02-6D5C-1F46-959E-366F0E290CC3}" type="sibTrans" cxnId="{7F095B06-E82C-CA40-A550-A0E4A8C38D55}">
      <dgm:prSet/>
      <dgm:spPr/>
      <dgm:t>
        <a:bodyPr/>
        <a:lstStyle/>
        <a:p>
          <a:endParaRPr lang="en-US"/>
        </a:p>
      </dgm:t>
    </dgm:pt>
    <dgm:pt modelId="{AA37833D-B9BC-3243-9DFE-8EEE10B121AD}">
      <dgm:prSet/>
      <dgm:spPr/>
      <dgm:t>
        <a:bodyPr/>
        <a:lstStyle/>
        <a:p>
          <a:pPr rtl="0"/>
          <a:r>
            <a:rPr lang="en-US" dirty="0" smtClean="0"/>
            <a:t>Increase funding for Supporting Housing in state budget.</a:t>
          </a:r>
          <a:endParaRPr lang="en-US" dirty="0"/>
        </a:p>
      </dgm:t>
    </dgm:pt>
    <dgm:pt modelId="{2BDA63ED-70CB-0243-9A6D-88359C7D5DCF}" type="parTrans" cxnId="{33A1FC68-2753-BD46-91D5-9131F0509F83}">
      <dgm:prSet/>
      <dgm:spPr/>
      <dgm:t>
        <a:bodyPr/>
        <a:lstStyle/>
        <a:p>
          <a:endParaRPr lang="en-US"/>
        </a:p>
      </dgm:t>
    </dgm:pt>
    <dgm:pt modelId="{6B063E1C-4D01-5744-81B9-0CB1ED8635F3}" type="sibTrans" cxnId="{33A1FC68-2753-BD46-91D5-9131F0509F83}">
      <dgm:prSet/>
      <dgm:spPr/>
      <dgm:t>
        <a:bodyPr/>
        <a:lstStyle/>
        <a:p>
          <a:endParaRPr lang="en-US"/>
        </a:p>
      </dgm:t>
    </dgm:pt>
    <dgm:pt modelId="{D8DF8E66-EA54-CD42-9C85-79A55FB6D778}">
      <dgm:prSet/>
      <dgm:spPr/>
      <dgm:t>
        <a:bodyPr/>
        <a:lstStyle/>
        <a:p>
          <a:pPr rtl="0"/>
          <a:r>
            <a:rPr lang="en-US" dirty="0" smtClean="0"/>
            <a:t>Use Social Innovation Financing to demonstrate how investing in these services yields quantifiable financial and social benefits</a:t>
          </a:r>
          <a:endParaRPr lang="en-US" dirty="0"/>
        </a:p>
      </dgm:t>
    </dgm:pt>
    <dgm:pt modelId="{0731FAC5-4297-1E47-B360-63936E97AF8D}" type="parTrans" cxnId="{EF0C8478-4629-244A-8699-F7BF3E82D981}">
      <dgm:prSet/>
      <dgm:spPr/>
      <dgm:t>
        <a:bodyPr/>
        <a:lstStyle/>
        <a:p>
          <a:endParaRPr lang="en-US"/>
        </a:p>
      </dgm:t>
    </dgm:pt>
    <dgm:pt modelId="{CDBA80A9-A6A2-2943-A45D-683A0D6F0FDA}" type="sibTrans" cxnId="{EF0C8478-4629-244A-8699-F7BF3E82D981}">
      <dgm:prSet/>
      <dgm:spPr/>
      <dgm:t>
        <a:bodyPr/>
        <a:lstStyle/>
        <a:p>
          <a:endParaRPr lang="en-US"/>
        </a:p>
      </dgm:t>
    </dgm:pt>
    <dgm:pt modelId="{30914DF1-861A-D540-B1AE-C3A7EDCAEB4B}" type="pres">
      <dgm:prSet presAssocID="{7915762D-D5D7-7D4A-82DF-E079D3523BFB}" presName="linear" presStyleCnt="0">
        <dgm:presLayoutVars>
          <dgm:dir/>
          <dgm:animLvl val="lvl"/>
          <dgm:resizeHandles val="exact"/>
        </dgm:presLayoutVars>
      </dgm:prSet>
      <dgm:spPr/>
      <dgm:t>
        <a:bodyPr/>
        <a:lstStyle/>
        <a:p>
          <a:endParaRPr lang="en-US"/>
        </a:p>
      </dgm:t>
    </dgm:pt>
    <dgm:pt modelId="{11A741CA-DC6A-E64B-921C-E924F66B1C9E}" type="pres">
      <dgm:prSet presAssocID="{05853E6F-8236-3F43-A9E0-A24B74D862D7}" presName="parentLin" presStyleCnt="0"/>
      <dgm:spPr/>
    </dgm:pt>
    <dgm:pt modelId="{65876374-9E48-7841-B15E-1F7EE3DC2C32}" type="pres">
      <dgm:prSet presAssocID="{05853E6F-8236-3F43-A9E0-A24B74D862D7}" presName="parentLeftMargin" presStyleLbl="node1" presStyleIdx="0" presStyleCnt="1"/>
      <dgm:spPr/>
      <dgm:t>
        <a:bodyPr/>
        <a:lstStyle/>
        <a:p>
          <a:endParaRPr lang="en-US"/>
        </a:p>
      </dgm:t>
    </dgm:pt>
    <dgm:pt modelId="{2601A615-CF7F-E844-AEBF-4641CDA8398B}" type="pres">
      <dgm:prSet presAssocID="{05853E6F-8236-3F43-A9E0-A24B74D862D7}" presName="parentText" presStyleLbl="node1" presStyleIdx="0" presStyleCnt="1" custLinFactNeighborX="-20000" custLinFactNeighborY="3569">
        <dgm:presLayoutVars>
          <dgm:chMax val="0"/>
          <dgm:bulletEnabled val="1"/>
        </dgm:presLayoutVars>
      </dgm:prSet>
      <dgm:spPr/>
      <dgm:t>
        <a:bodyPr/>
        <a:lstStyle/>
        <a:p>
          <a:endParaRPr lang="en-US"/>
        </a:p>
      </dgm:t>
    </dgm:pt>
    <dgm:pt modelId="{861390BF-F88D-CB4B-AE4B-9984BCAE8407}" type="pres">
      <dgm:prSet presAssocID="{05853E6F-8236-3F43-A9E0-A24B74D862D7}" presName="negativeSpace" presStyleCnt="0"/>
      <dgm:spPr/>
    </dgm:pt>
    <dgm:pt modelId="{223E8B7C-A4FF-D042-AFD3-8F4057CA515D}" type="pres">
      <dgm:prSet presAssocID="{05853E6F-8236-3F43-A9E0-A24B74D862D7}" presName="childText" presStyleLbl="conFgAcc1" presStyleIdx="0" presStyleCnt="1">
        <dgm:presLayoutVars>
          <dgm:bulletEnabled val="1"/>
        </dgm:presLayoutVars>
      </dgm:prSet>
      <dgm:spPr/>
      <dgm:t>
        <a:bodyPr/>
        <a:lstStyle/>
        <a:p>
          <a:endParaRPr lang="en-US"/>
        </a:p>
      </dgm:t>
    </dgm:pt>
  </dgm:ptLst>
  <dgm:cxnLst>
    <dgm:cxn modelId="{9E0C7861-007D-EE4C-A72A-A096D10C8CBA}" type="presOf" srcId="{05853E6F-8236-3F43-A9E0-A24B74D862D7}" destId="{65876374-9E48-7841-B15E-1F7EE3DC2C32}" srcOrd="0" destOrd="0" presId="urn:microsoft.com/office/officeart/2005/8/layout/list1"/>
    <dgm:cxn modelId="{33A1FC68-2753-BD46-91D5-9131F0509F83}" srcId="{05853E6F-8236-3F43-A9E0-A24B74D862D7}" destId="{AA37833D-B9BC-3243-9DFE-8EEE10B121AD}" srcOrd="0" destOrd="0" parTransId="{2BDA63ED-70CB-0243-9A6D-88359C7D5DCF}" sibTransId="{6B063E1C-4D01-5744-81B9-0CB1ED8635F3}"/>
    <dgm:cxn modelId="{7FDCA11D-7832-A741-AF5A-C0A0CCD8D5CE}" type="presOf" srcId="{D8DF8E66-EA54-CD42-9C85-79A55FB6D778}" destId="{223E8B7C-A4FF-D042-AFD3-8F4057CA515D}" srcOrd="0" destOrd="1" presId="urn:microsoft.com/office/officeart/2005/8/layout/list1"/>
    <dgm:cxn modelId="{233A8AC8-2F09-9546-9AE8-7E77277D8302}" type="presOf" srcId="{AA37833D-B9BC-3243-9DFE-8EEE10B121AD}" destId="{223E8B7C-A4FF-D042-AFD3-8F4057CA515D}" srcOrd="0" destOrd="0" presId="urn:microsoft.com/office/officeart/2005/8/layout/list1"/>
    <dgm:cxn modelId="{EF0C8478-4629-244A-8699-F7BF3E82D981}" srcId="{05853E6F-8236-3F43-A9E0-A24B74D862D7}" destId="{D8DF8E66-EA54-CD42-9C85-79A55FB6D778}" srcOrd="1" destOrd="0" parTransId="{0731FAC5-4297-1E47-B360-63936E97AF8D}" sibTransId="{CDBA80A9-A6A2-2943-A45D-683A0D6F0FDA}"/>
    <dgm:cxn modelId="{7F095B06-E82C-CA40-A550-A0E4A8C38D55}" srcId="{7915762D-D5D7-7D4A-82DF-E079D3523BFB}" destId="{05853E6F-8236-3F43-A9E0-A24B74D862D7}" srcOrd="0" destOrd="0" parTransId="{B1A365DA-C2D4-1B40-9843-68E6E364E45E}" sibTransId="{C8526E02-6D5C-1F46-959E-366F0E290CC3}"/>
    <dgm:cxn modelId="{FAE30290-35D1-0F47-87B1-EDB48B30334D}" type="presOf" srcId="{7915762D-D5D7-7D4A-82DF-E079D3523BFB}" destId="{30914DF1-861A-D540-B1AE-C3A7EDCAEB4B}" srcOrd="0" destOrd="0" presId="urn:microsoft.com/office/officeart/2005/8/layout/list1"/>
    <dgm:cxn modelId="{D122CC80-BE04-914A-B311-6102A2E1ACE1}" type="presOf" srcId="{05853E6F-8236-3F43-A9E0-A24B74D862D7}" destId="{2601A615-CF7F-E844-AEBF-4641CDA8398B}" srcOrd="1" destOrd="0" presId="urn:microsoft.com/office/officeart/2005/8/layout/list1"/>
    <dgm:cxn modelId="{DE9A5083-9F8F-EA48-9CDE-5D1F969EA122}" type="presParOf" srcId="{30914DF1-861A-D540-B1AE-C3A7EDCAEB4B}" destId="{11A741CA-DC6A-E64B-921C-E924F66B1C9E}" srcOrd="0" destOrd="0" presId="urn:microsoft.com/office/officeart/2005/8/layout/list1"/>
    <dgm:cxn modelId="{A28203D7-F34F-2948-AE83-DB52E20022FF}" type="presParOf" srcId="{11A741CA-DC6A-E64B-921C-E924F66B1C9E}" destId="{65876374-9E48-7841-B15E-1F7EE3DC2C32}" srcOrd="0" destOrd="0" presId="urn:microsoft.com/office/officeart/2005/8/layout/list1"/>
    <dgm:cxn modelId="{46173C0C-10CA-934F-9E8A-EDA49D186165}" type="presParOf" srcId="{11A741CA-DC6A-E64B-921C-E924F66B1C9E}" destId="{2601A615-CF7F-E844-AEBF-4641CDA8398B}" srcOrd="1" destOrd="0" presId="urn:microsoft.com/office/officeart/2005/8/layout/list1"/>
    <dgm:cxn modelId="{84E06CCD-9D21-AD40-AF2C-1D57C836C2F1}" type="presParOf" srcId="{30914DF1-861A-D540-B1AE-C3A7EDCAEB4B}" destId="{861390BF-F88D-CB4B-AE4B-9984BCAE8407}" srcOrd="1" destOrd="0" presId="urn:microsoft.com/office/officeart/2005/8/layout/list1"/>
    <dgm:cxn modelId="{B178FA0C-5CDF-7442-8543-8D60BBDE6FDD}" type="presParOf" srcId="{30914DF1-861A-D540-B1AE-C3A7EDCAEB4B}" destId="{223E8B7C-A4FF-D042-AFD3-8F4057CA515D}" srcOrd="2" destOrd="0" presId="urn:microsoft.com/office/officeart/2005/8/layout/list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A33BF0-A02D-9440-BE6B-212DD63EC4C8}" type="doc">
      <dgm:prSet loTypeId="urn:microsoft.com/office/officeart/2005/8/layout/arrow3" loCatId="" qsTypeId="urn:microsoft.com/office/officeart/2005/8/quickstyle/simple4" qsCatId="simple" csTypeId="urn:microsoft.com/office/officeart/2005/8/colors/accent1_2" csCatId="accent1" phldr="1"/>
      <dgm:spPr/>
      <dgm:t>
        <a:bodyPr/>
        <a:lstStyle/>
        <a:p>
          <a:endParaRPr lang="en-US"/>
        </a:p>
      </dgm:t>
    </dgm:pt>
    <dgm:pt modelId="{14964A04-A38D-EF49-BFEC-B2C8C73F53E6}">
      <dgm:prSet custT="1"/>
      <dgm:spPr/>
      <dgm:t>
        <a:bodyPr/>
        <a:lstStyle/>
        <a:p>
          <a:pPr rtl="0"/>
          <a:r>
            <a:rPr lang="en-US" sz="2000" dirty="0" smtClean="0"/>
            <a:t>Medicaid expenditures</a:t>
          </a:r>
          <a:endParaRPr lang="en-US" sz="2000" dirty="0"/>
        </a:p>
      </dgm:t>
    </dgm:pt>
    <dgm:pt modelId="{C359ADBB-E3B5-5F42-8952-86609073E47C}" type="parTrans" cxnId="{FE1EB495-3DE5-D242-878C-2FCE2A2C9913}">
      <dgm:prSet/>
      <dgm:spPr/>
      <dgm:t>
        <a:bodyPr/>
        <a:lstStyle/>
        <a:p>
          <a:endParaRPr lang="en-US"/>
        </a:p>
      </dgm:t>
    </dgm:pt>
    <dgm:pt modelId="{13196057-79AF-814C-A0F4-4A58CE1F273B}" type="sibTrans" cxnId="{FE1EB495-3DE5-D242-878C-2FCE2A2C9913}">
      <dgm:prSet/>
      <dgm:spPr/>
      <dgm:t>
        <a:bodyPr/>
        <a:lstStyle/>
        <a:p>
          <a:endParaRPr lang="en-US"/>
        </a:p>
      </dgm:t>
    </dgm:pt>
    <dgm:pt modelId="{E27CFD9C-08ED-7E40-B432-9B9CC6EE94C8}">
      <dgm:prSet custT="1"/>
      <dgm:spPr/>
      <dgm:t>
        <a:bodyPr/>
        <a:lstStyle/>
        <a:p>
          <a:pPr rtl="0"/>
          <a:r>
            <a:rPr lang="en-US" sz="2000" dirty="0" smtClean="0"/>
            <a:t>Supportive services</a:t>
          </a:r>
          <a:endParaRPr lang="en-US" sz="2000" dirty="0"/>
        </a:p>
      </dgm:t>
    </dgm:pt>
    <dgm:pt modelId="{03F889C3-76EB-8644-8163-AE94E09ABB8D}" type="parTrans" cxnId="{ADC7C410-A687-7441-B7CD-3B580B5B398F}">
      <dgm:prSet/>
      <dgm:spPr/>
      <dgm:t>
        <a:bodyPr/>
        <a:lstStyle/>
        <a:p>
          <a:endParaRPr lang="en-US"/>
        </a:p>
      </dgm:t>
    </dgm:pt>
    <dgm:pt modelId="{CE0EA756-2F27-7B4E-9F00-448B5E05B2F6}" type="sibTrans" cxnId="{ADC7C410-A687-7441-B7CD-3B580B5B398F}">
      <dgm:prSet/>
      <dgm:spPr/>
      <dgm:t>
        <a:bodyPr/>
        <a:lstStyle/>
        <a:p>
          <a:endParaRPr lang="en-US"/>
        </a:p>
      </dgm:t>
    </dgm:pt>
    <dgm:pt modelId="{96B216F7-8CA5-FE4A-BE81-399A5D4233C5}" type="pres">
      <dgm:prSet presAssocID="{6EA33BF0-A02D-9440-BE6B-212DD63EC4C8}" presName="compositeShape" presStyleCnt="0">
        <dgm:presLayoutVars>
          <dgm:chMax val="2"/>
          <dgm:dir/>
          <dgm:resizeHandles val="exact"/>
        </dgm:presLayoutVars>
      </dgm:prSet>
      <dgm:spPr/>
      <dgm:t>
        <a:bodyPr/>
        <a:lstStyle/>
        <a:p>
          <a:endParaRPr lang="en-US"/>
        </a:p>
      </dgm:t>
    </dgm:pt>
    <dgm:pt modelId="{7C6A5167-2DBB-A747-9E57-16FD3A261E10}" type="pres">
      <dgm:prSet presAssocID="{6EA33BF0-A02D-9440-BE6B-212DD63EC4C8}" presName="divider" presStyleLbl="fgShp" presStyleIdx="0" presStyleCnt="1"/>
      <dgm:spPr/>
    </dgm:pt>
    <dgm:pt modelId="{6416405B-9D4F-144C-A57E-5C3AE32621EE}" type="pres">
      <dgm:prSet presAssocID="{14964A04-A38D-EF49-BFEC-B2C8C73F53E6}" presName="downArrow" presStyleLbl="node1" presStyleIdx="0" presStyleCnt="2"/>
      <dgm:spPr/>
    </dgm:pt>
    <dgm:pt modelId="{DFF500A4-5465-664D-B8B4-E2641414835C}" type="pres">
      <dgm:prSet presAssocID="{14964A04-A38D-EF49-BFEC-B2C8C73F53E6}" presName="downArrowText" presStyleLbl="revTx" presStyleIdx="0" presStyleCnt="2" custScaleX="193750" custScaleY="108333">
        <dgm:presLayoutVars>
          <dgm:bulletEnabled val="1"/>
        </dgm:presLayoutVars>
      </dgm:prSet>
      <dgm:spPr/>
      <dgm:t>
        <a:bodyPr/>
        <a:lstStyle/>
        <a:p>
          <a:endParaRPr lang="en-US"/>
        </a:p>
      </dgm:t>
    </dgm:pt>
    <dgm:pt modelId="{6940BC71-1715-8E45-94B4-C0B5700871A7}" type="pres">
      <dgm:prSet presAssocID="{E27CFD9C-08ED-7E40-B432-9B9CC6EE94C8}" presName="upArrow" presStyleLbl="node1" presStyleIdx="1" presStyleCnt="2"/>
      <dgm:spPr>
        <a:ln>
          <a:solidFill>
            <a:schemeClr val="accent5"/>
          </a:solidFill>
        </a:ln>
      </dgm:spPr>
    </dgm:pt>
    <dgm:pt modelId="{6CBDA394-0B32-4F40-99D0-218C841D12B8}" type="pres">
      <dgm:prSet presAssocID="{E27CFD9C-08ED-7E40-B432-9B9CC6EE94C8}" presName="upArrowText" presStyleLbl="revTx" presStyleIdx="1" presStyleCnt="2" custScaleX="141898">
        <dgm:presLayoutVars>
          <dgm:bulletEnabled val="1"/>
        </dgm:presLayoutVars>
      </dgm:prSet>
      <dgm:spPr/>
      <dgm:t>
        <a:bodyPr/>
        <a:lstStyle/>
        <a:p>
          <a:endParaRPr lang="en-US"/>
        </a:p>
      </dgm:t>
    </dgm:pt>
  </dgm:ptLst>
  <dgm:cxnLst>
    <dgm:cxn modelId="{DE8288CA-9CD9-1C4F-A613-8F9C71EAB20E}" type="presOf" srcId="{E27CFD9C-08ED-7E40-B432-9B9CC6EE94C8}" destId="{6CBDA394-0B32-4F40-99D0-218C841D12B8}" srcOrd="0" destOrd="0" presId="urn:microsoft.com/office/officeart/2005/8/layout/arrow3"/>
    <dgm:cxn modelId="{8C885E64-1C57-E24F-8737-028670EEDCE7}" type="presOf" srcId="{6EA33BF0-A02D-9440-BE6B-212DD63EC4C8}" destId="{96B216F7-8CA5-FE4A-BE81-399A5D4233C5}" srcOrd="0" destOrd="0" presId="urn:microsoft.com/office/officeart/2005/8/layout/arrow3"/>
    <dgm:cxn modelId="{ADC7C410-A687-7441-B7CD-3B580B5B398F}" srcId="{6EA33BF0-A02D-9440-BE6B-212DD63EC4C8}" destId="{E27CFD9C-08ED-7E40-B432-9B9CC6EE94C8}" srcOrd="1" destOrd="0" parTransId="{03F889C3-76EB-8644-8163-AE94E09ABB8D}" sibTransId="{CE0EA756-2F27-7B4E-9F00-448B5E05B2F6}"/>
    <dgm:cxn modelId="{8D47E1CA-D3DA-0141-B213-CFF0BAA1D138}" type="presOf" srcId="{14964A04-A38D-EF49-BFEC-B2C8C73F53E6}" destId="{DFF500A4-5465-664D-B8B4-E2641414835C}" srcOrd="0" destOrd="0" presId="urn:microsoft.com/office/officeart/2005/8/layout/arrow3"/>
    <dgm:cxn modelId="{FE1EB495-3DE5-D242-878C-2FCE2A2C9913}" srcId="{6EA33BF0-A02D-9440-BE6B-212DD63EC4C8}" destId="{14964A04-A38D-EF49-BFEC-B2C8C73F53E6}" srcOrd="0" destOrd="0" parTransId="{C359ADBB-E3B5-5F42-8952-86609073E47C}" sibTransId="{13196057-79AF-814C-A0F4-4A58CE1F273B}"/>
    <dgm:cxn modelId="{443E647D-4716-2245-A596-1FC18CCC5205}" type="presParOf" srcId="{96B216F7-8CA5-FE4A-BE81-399A5D4233C5}" destId="{7C6A5167-2DBB-A747-9E57-16FD3A261E10}" srcOrd="0" destOrd="0" presId="urn:microsoft.com/office/officeart/2005/8/layout/arrow3"/>
    <dgm:cxn modelId="{182DC8C6-3403-9643-B79A-8CEFDF36194E}" type="presParOf" srcId="{96B216F7-8CA5-FE4A-BE81-399A5D4233C5}" destId="{6416405B-9D4F-144C-A57E-5C3AE32621EE}" srcOrd="1" destOrd="0" presId="urn:microsoft.com/office/officeart/2005/8/layout/arrow3"/>
    <dgm:cxn modelId="{0B96C15E-028E-DF49-86CA-D5DE27778E40}" type="presParOf" srcId="{96B216F7-8CA5-FE4A-BE81-399A5D4233C5}" destId="{DFF500A4-5465-664D-B8B4-E2641414835C}" srcOrd="2" destOrd="0" presId="urn:microsoft.com/office/officeart/2005/8/layout/arrow3"/>
    <dgm:cxn modelId="{CE607AF5-E948-2E42-BD20-17AF227871DC}" type="presParOf" srcId="{96B216F7-8CA5-FE4A-BE81-399A5D4233C5}" destId="{6940BC71-1715-8E45-94B4-C0B5700871A7}" srcOrd="3" destOrd="0" presId="urn:microsoft.com/office/officeart/2005/8/layout/arrow3"/>
    <dgm:cxn modelId="{CF7E55E0-267E-D847-B790-FCC16E316D8A}" type="presParOf" srcId="{96B216F7-8CA5-FE4A-BE81-399A5D4233C5}" destId="{6CBDA394-0B32-4F40-99D0-218C841D12B8}" srcOrd="4" destOrd="0" presId="urn:microsoft.com/office/officeart/2005/8/layout/arrow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3E8B7C-A4FF-D042-AFD3-8F4057CA515D}">
      <dsp:nvSpPr>
        <dsp:cNvPr id="0" name=""/>
        <dsp:cNvSpPr/>
      </dsp:nvSpPr>
      <dsp:spPr>
        <a:xfrm>
          <a:off x="0" y="660995"/>
          <a:ext cx="4038600" cy="3465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3440" tIns="458216" rIns="313440"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$1.2B+ backlog of deferred maintenance.</a:t>
          </a:r>
          <a:endParaRPr lang="en-US" sz="2200" kern="1200" dirty="0"/>
        </a:p>
        <a:p>
          <a:pPr marL="228600" lvl="1" indent="-228600" algn="l" defTabSz="977900" rtl="0">
            <a:lnSpc>
              <a:spcPct val="90000"/>
            </a:lnSpc>
            <a:spcBef>
              <a:spcPct val="0"/>
            </a:spcBef>
            <a:spcAft>
              <a:spcPct val="15000"/>
            </a:spcAft>
            <a:buChar char="••"/>
          </a:pPr>
          <a:r>
            <a:rPr lang="en-US" sz="2200" kern="1200" dirty="0" smtClean="0"/>
            <a:t>Need for more accessible units at many developments.</a:t>
          </a:r>
          <a:endParaRPr lang="en-US" sz="2200" kern="1200" dirty="0"/>
        </a:p>
        <a:p>
          <a:pPr marL="228600" lvl="1" indent="-228600" algn="l" defTabSz="977900" rtl="0">
            <a:lnSpc>
              <a:spcPct val="90000"/>
            </a:lnSpc>
            <a:spcBef>
              <a:spcPct val="0"/>
            </a:spcBef>
            <a:spcAft>
              <a:spcPct val="15000"/>
            </a:spcAft>
            <a:buChar char="••"/>
          </a:pPr>
          <a:r>
            <a:rPr lang="en-US" sz="2200" kern="1200" dirty="0" smtClean="0"/>
            <a:t>Need to expand access to supportive services.</a:t>
          </a:r>
          <a:endParaRPr lang="en-US" sz="2200" kern="1200" dirty="0"/>
        </a:p>
      </dsp:txBody>
      <dsp:txXfrm>
        <a:off x="0" y="660995"/>
        <a:ext cx="4038600" cy="3465000"/>
      </dsp:txXfrm>
    </dsp:sp>
    <dsp:sp modelId="{2601A615-CF7F-E844-AEBF-4641CDA8398B}">
      <dsp:nvSpPr>
        <dsp:cNvPr id="0" name=""/>
        <dsp:cNvSpPr/>
      </dsp:nvSpPr>
      <dsp:spPr>
        <a:xfrm>
          <a:off x="201930" y="336275"/>
          <a:ext cx="2827020" cy="64944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977900" rtl="0">
            <a:lnSpc>
              <a:spcPct val="90000"/>
            </a:lnSpc>
            <a:spcBef>
              <a:spcPct val="0"/>
            </a:spcBef>
            <a:spcAft>
              <a:spcPct val="35000"/>
            </a:spcAft>
          </a:pPr>
          <a:r>
            <a:rPr lang="en-US" sz="2200" kern="1200" dirty="0" smtClean="0"/>
            <a:t>Traditional</a:t>
          </a:r>
          <a:endParaRPr lang="en-US" sz="2200" kern="1200" dirty="0"/>
        </a:p>
      </dsp:txBody>
      <dsp:txXfrm>
        <a:off x="201930" y="336275"/>
        <a:ext cx="2827020" cy="6494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3E8B7C-A4FF-D042-AFD3-8F4057CA515D}">
      <dsp:nvSpPr>
        <dsp:cNvPr id="0" name=""/>
        <dsp:cNvSpPr/>
      </dsp:nvSpPr>
      <dsp:spPr>
        <a:xfrm>
          <a:off x="0" y="572016"/>
          <a:ext cx="3809999" cy="370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5698" tIns="437388" rIns="295698"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Population ageing out of two-story walk ups.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Competing against the rest of the housing market.</a:t>
          </a:r>
          <a:endParaRPr lang="en-US" sz="2100" kern="1200" dirty="0"/>
        </a:p>
        <a:p>
          <a:pPr marL="228600" lvl="1" indent="-228600" algn="l" defTabSz="933450" rtl="0">
            <a:lnSpc>
              <a:spcPct val="90000"/>
            </a:lnSpc>
            <a:spcBef>
              <a:spcPct val="0"/>
            </a:spcBef>
            <a:spcAft>
              <a:spcPct val="15000"/>
            </a:spcAft>
            <a:buChar char="••"/>
          </a:pPr>
          <a:r>
            <a:rPr lang="en-US" sz="2100" kern="1200" dirty="0" smtClean="0"/>
            <a:t>Higher than average  vacancy rates in congregate facilities.</a:t>
          </a:r>
          <a:endParaRPr lang="en-US" sz="2100" kern="1200" dirty="0"/>
        </a:p>
      </dsp:txBody>
      <dsp:txXfrm>
        <a:off x="0" y="572016"/>
        <a:ext cx="3809999" cy="3704400"/>
      </dsp:txXfrm>
    </dsp:sp>
    <dsp:sp modelId="{2601A615-CF7F-E844-AEBF-4641CDA8398B}">
      <dsp:nvSpPr>
        <dsp:cNvPr id="0" name=""/>
        <dsp:cNvSpPr/>
      </dsp:nvSpPr>
      <dsp:spPr>
        <a:xfrm>
          <a:off x="190500" y="262056"/>
          <a:ext cx="2667000" cy="61992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806" tIns="0" rIns="100806" bIns="0" numCol="1" spcCol="1270" anchor="ctr" anchorCtr="0">
          <a:noAutofit/>
        </a:bodyPr>
        <a:lstStyle/>
        <a:p>
          <a:pPr lvl="0" algn="l" defTabSz="933450" rtl="0">
            <a:lnSpc>
              <a:spcPct val="90000"/>
            </a:lnSpc>
            <a:spcBef>
              <a:spcPct val="0"/>
            </a:spcBef>
            <a:spcAft>
              <a:spcPct val="35000"/>
            </a:spcAft>
          </a:pPr>
          <a:r>
            <a:rPr lang="en-US" sz="2100" kern="1200" dirty="0" smtClean="0"/>
            <a:t>Non-Traditional</a:t>
          </a:r>
          <a:endParaRPr lang="en-US" sz="2100" kern="1200" dirty="0"/>
        </a:p>
      </dsp:txBody>
      <dsp:txXfrm>
        <a:off x="190500" y="262056"/>
        <a:ext cx="2667000" cy="6199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D9A68C-E623-D64F-AB2F-FFC12616F8C1}">
      <dsp:nvSpPr>
        <dsp:cNvPr id="0" name=""/>
        <dsp:cNvSpPr/>
      </dsp:nvSpPr>
      <dsp:spPr>
        <a:xfrm>
          <a:off x="0" y="650293"/>
          <a:ext cx="4038600" cy="5734356"/>
        </a:xfrm>
        <a:prstGeom prst="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3440" tIns="499872" rIns="313440"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Formula Funding</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Special Targeted Programs</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HILAPP (Mixed Finance)</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Second Elevator</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Accessible Unit</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Health and Safety</a:t>
          </a:r>
          <a:endParaRPr lang="en-US" sz="2400" kern="1200" dirty="0"/>
        </a:p>
        <a:p>
          <a:pPr marL="457200" lvl="2" indent="-228600" algn="l" defTabSz="1066800" rtl="0">
            <a:lnSpc>
              <a:spcPct val="90000"/>
            </a:lnSpc>
            <a:spcBef>
              <a:spcPct val="0"/>
            </a:spcBef>
            <a:spcAft>
              <a:spcPct val="15000"/>
            </a:spcAft>
            <a:buChar char="••"/>
          </a:pPr>
          <a:r>
            <a:rPr lang="en-US" sz="2400" kern="1200" dirty="0" smtClean="0"/>
            <a:t>Vacant Unit Reoccupancy</a:t>
          </a:r>
          <a:endParaRPr lang="en-US" sz="2400" kern="1200" dirty="0"/>
        </a:p>
      </dsp:txBody>
      <dsp:txXfrm>
        <a:off x="0" y="650293"/>
        <a:ext cx="4038600" cy="5734356"/>
      </dsp:txXfrm>
    </dsp:sp>
    <dsp:sp modelId="{0B00CE8F-4618-7148-8B76-621C85A3FC5E}">
      <dsp:nvSpPr>
        <dsp:cNvPr id="0" name=""/>
        <dsp:cNvSpPr/>
      </dsp:nvSpPr>
      <dsp:spPr>
        <a:xfrm>
          <a:off x="201930" y="223260"/>
          <a:ext cx="2827020" cy="781332"/>
        </a:xfrm>
        <a:prstGeom prst="roundRect">
          <a:avLst/>
        </a:prstGeom>
        <a:gradFill rotWithShape="0">
          <a:gsLst>
            <a:gs pos="0">
              <a:schemeClr val="accent3">
                <a:shade val="50000"/>
                <a:hueOff val="0"/>
                <a:satOff val="0"/>
                <a:lumOff val="0"/>
                <a:alphaOff val="0"/>
                <a:shade val="15000"/>
                <a:satMod val="180000"/>
              </a:schemeClr>
            </a:gs>
            <a:gs pos="50000">
              <a:schemeClr val="accent3">
                <a:shade val="50000"/>
                <a:hueOff val="0"/>
                <a:satOff val="0"/>
                <a:lumOff val="0"/>
                <a:alphaOff val="0"/>
                <a:shade val="45000"/>
                <a:satMod val="170000"/>
              </a:schemeClr>
            </a:gs>
            <a:gs pos="70000">
              <a:schemeClr val="accent3">
                <a:shade val="50000"/>
                <a:hueOff val="0"/>
                <a:satOff val="0"/>
                <a:lumOff val="0"/>
                <a:alphaOff val="0"/>
                <a:tint val="99000"/>
                <a:shade val="65000"/>
                <a:satMod val="155000"/>
              </a:schemeClr>
            </a:gs>
            <a:gs pos="100000">
              <a:schemeClr val="accent3">
                <a:shade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rtl="0">
            <a:lnSpc>
              <a:spcPct val="90000"/>
            </a:lnSpc>
            <a:spcBef>
              <a:spcPct val="0"/>
            </a:spcBef>
            <a:spcAft>
              <a:spcPct val="35000"/>
            </a:spcAft>
          </a:pPr>
          <a:r>
            <a:rPr lang="en-US" sz="2400" kern="1200" dirty="0" smtClean="0"/>
            <a:t>Capital Programs</a:t>
          </a:r>
          <a:endParaRPr lang="en-US" sz="2400" kern="1200" dirty="0"/>
        </a:p>
      </dsp:txBody>
      <dsp:txXfrm>
        <a:off x="201930" y="223260"/>
        <a:ext cx="2827020" cy="7813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3E8B7C-A4FF-D042-AFD3-8F4057CA515D}">
      <dsp:nvSpPr>
        <dsp:cNvPr id="0" name=""/>
        <dsp:cNvSpPr/>
      </dsp:nvSpPr>
      <dsp:spPr>
        <a:xfrm>
          <a:off x="0" y="560160"/>
          <a:ext cx="4038600" cy="26333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3440" tIns="458216" rIns="313440"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$1.2B+ backlog of deferred maintenance.</a:t>
          </a:r>
          <a:endParaRPr lang="en-US" sz="2200" kern="1200" dirty="0"/>
        </a:p>
        <a:p>
          <a:pPr marL="228600" lvl="1" indent="-228600" algn="l" defTabSz="977900" rtl="0">
            <a:lnSpc>
              <a:spcPct val="90000"/>
            </a:lnSpc>
            <a:spcBef>
              <a:spcPct val="0"/>
            </a:spcBef>
            <a:spcAft>
              <a:spcPct val="15000"/>
            </a:spcAft>
            <a:buChar char="••"/>
          </a:pPr>
          <a:r>
            <a:rPr lang="en-US" sz="2200" kern="1200" dirty="0" smtClean="0"/>
            <a:t>Need for more accessible units at many developments.</a:t>
          </a:r>
          <a:endParaRPr lang="en-US" sz="2200" kern="1200" dirty="0"/>
        </a:p>
      </dsp:txBody>
      <dsp:txXfrm>
        <a:off x="0" y="560160"/>
        <a:ext cx="4038600" cy="2633399"/>
      </dsp:txXfrm>
    </dsp:sp>
    <dsp:sp modelId="{2601A615-CF7F-E844-AEBF-4641CDA8398B}">
      <dsp:nvSpPr>
        <dsp:cNvPr id="0" name=""/>
        <dsp:cNvSpPr/>
      </dsp:nvSpPr>
      <dsp:spPr>
        <a:xfrm>
          <a:off x="201930" y="235440"/>
          <a:ext cx="2827020" cy="64944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977900" rtl="0">
            <a:lnSpc>
              <a:spcPct val="90000"/>
            </a:lnSpc>
            <a:spcBef>
              <a:spcPct val="0"/>
            </a:spcBef>
            <a:spcAft>
              <a:spcPct val="35000"/>
            </a:spcAft>
          </a:pPr>
          <a:r>
            <a:rPr lang="en-US" sz="2200" kern="1200" dirty="0" smtClean="0"/>
            <a:t>Traditional</a:t>
          </a:r>
          <a:endParaRPr lang="en-US" sz="2200" kern="1200" dirty="0"/>
        </a:p>
      </dsp:txBody>
      <dsp:txXfrm>
        <a:off x="201930" y="235440"/>
        <a:ext cx="2827020" cy="6494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8EF32-5400-4C67-9794-A07146C082F5}" type="datetimeFigureOut">
              <a:rPr lang="en-US" smtClean="0"/>
              <a:pPr/>
              <a:t>10/7/2013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E6871-7A0D-4ED6-B4F3-02FD6F62BFA1}" type="slidenum">
              <a:rPr lang="en-US" smtClean="0"/>
              <a:pPr/>
              <a:t>‹#›</a:t>
            </a:fld>
            <a:endParaRPr lang="en-US" dirty="0"/>
          </a:p>
        </p:txBody>
      </p:sp>
    </p:spTree>
    <p:extLst>
      <p:ext uri="{BB962C8B-B14F-4D97-AF65-F5344CB8AC3E}">
        <p14:creationId xmlns:p14="http://schemas.microsoft.com/office/powerpoint/2010/main" xmlns="" val="188616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DE6871-7A0D-4ED6-B4F3-02FD6F62BFA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E6871-7A0D-4ED6-B4F3-02FD6F62BFA1}" type="slidenum">
              <a:rPr lang="en-US" smtClean="0"/>
              <a:pPr/>
              <a:t>11</a:t>
            </a:fld>
            <a:endParaRPr lang="en-US" dirty="0"/>
          </a:p>
        </p:txBody>
      </p:sp>
    </p:spTree>
    <p:extLst>
      <p:ext uri="{BB962C8B-B14F-4D97-AF65-F5344CB8AC3E}">
        <p14:creationId xmlns:p14="http://schemas.microsoft.com/office/powerpoint/2010/main" xmlns="" val="476156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$17M</a:t>
            </a:r>
            <a:r>
              <a:rPr lang="en-US" baseline="0" dirty="0" smtClean="0"/>
              <a:t> project. </a:t>
            </a:r>
            <a:r>
              <a:rPr lang="en-US" dirty="0" smtClean="0"/>
              <a:t>TDC of $294,349/unit</a:t>
            </a:r>
          </a:p>
          <a:p>
            <a:r>
              <a:rPr lang="en-US" dirty="0" smtClean="0"/>
              <a:t>Project</a:t>
            </a:r>
            <a:r>
              <a:rPr lang="en-US" baseline="0" dirty="0" smtClean="0"/>
              <a:t> based section 8 vouchers for 100% of units</a:t>
            </a:r>
          </a:p>
          <a:p>
            <a:endParaRPr lang="en-US" baseline="0" dirty="0" smtClean="0"/>
          </a:p>
        </p:txBody>
      </p:sp>
      <p:sp>
        <p:nvSpPr>
          <p:cNvPr id="4" name="Slide Number Placeholder 3"/>
          <p:cNvSpPr>
            <a:spLocks noGrp="1"/>
          </p:cNvSpPr>
          <p:nvPr>
            <p:ph type="sldNum" sz="quarter" idx="10"/>
          </p:nvPr>
        </p:nvSpPr>
        <p:spPr/>
        <p:txBody>
          <a:bodyPr/>
          <a:lstStyle/>
          <a:p>
            <a:fld id="{F5DE6871-7A0D-4ED6-B4F3-02FD6F62BFA1}" type="slidenum">
              <a:rPr lang="en-US" smtClean="0"/>
              <a:pPr/>
              <a:t>12</a:t>
            </a:fld>
            <a:endParaRPr lang="en-US" dirty="0"/>
          </a:p>
        </p:txBody>
      </p:sp>
    </p:spTree>
    <p:extLst>
      <p:ext uri="{BB962C8B-B14F-4D97-AF65-F5344CB8AC3E}">
        <p14:creationId xmlns:p14="http://schemas.microsoft.com/office/powerpoint/2010/main" xmlns="" val="47615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fiscal climate,</a:t>
            </a:r>
            <a:r>
              <a:rPr lang="en-US" baseline="0" dirty="0" smtClean="0"/>
              <a:t> budget line item increases are hard to secure.</a:t>
            </a:r>
          </a:p>
          <a:p>
            <a:endParaRPr lang="en-US" baseline="0" dirty="0" smtClean="0"/>
          </a:p>
          <a:p>
            <a:r>
              <a:rPr lang="en-US" baseline="0" dirty="0" smtClean="0"/>
              <a:t>Looking to other sources to finance our expansion. Social Innovation Financing is a promising tool.</a:t>
            </a:r>
          </a:p>
          <a:p>
            <a:endParaRPr lang="en-US" baseline="0" dirty="0" smtClean="0"/>
          </a:p>
          <a:p>
            <a:r>
              <a:rPr lang="en-US" baseline="0" dirty="0" smtClean="0"/>
              <a:t>DHCD partnering with Administration and Finance and Mass Health already for a SIF program to fight chronic homelessness</a:t>
            </a:r>
          </a:p>
          <a:p>
            <a:endParaRPr lang="en-US" baseline="0" dirty="0" smtClean="0"/>
          </a:p>
          <a:p>
            <a:r>
              <a:rPr lang="en-US" baseline="0" dirty="0" smtClean="0"/>
              <a:t>Secretariat is very supportive of this direction and would like to work with the same partners and EOEA plus others on an Ageing In Place SIF</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E6871-7A0D-4ED6-B4F3-02FD6F62BFA1}" type="slidenum">
              <a:rPr lang="en-US" smtClean="0"/>
              <a:pPr/>
              <a:t>13</a:t>
            </a:fld>
            <a:endParaRPr lang="en-US" dirty="0"/>
          </a:p>
        </p:txBody>
      </p:sp>
    </p:spTree>
    <p:extLst>
      <p:ext uri="{BB962C8B-B14F-4D97-AF65-F5344CB8AC3E}">
        <p14:creationId xmlns:p14="http://schemas.microsoft.com/office/powerpoint/2010/main" xmlns="" val="47615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 that</a:t>
            </a:r>
            <a:r>
              <a:rPr lang="en-US" baseline="0" dirty="0" smtClean="0"/>
              <a:t> state pays 50% of all Medicaid expenses and that most of our residents are </a:t>
            </a:r>
            <a:r>
              <a:rPr lang="en-US" baseline="0" dirty="0" err="1" smtClean="0"/>
              <a:t>medicaid</a:t>
            </a:r>
            <a:r>
              <a:rPr lang="en-US" baseline="0" dirty="0" smtClean="0"/>
              <a:t> eligible,</a:t>
            </a:r>
          </a:p>
          <a:p>
            <a:r>
              <a:rPr lang="en-US" baseline="0" dirty="0" smtClean="0"/>
              <a:t>Could we pilot pay-for success ageing in place model, where service providers would test their effectiveness at reducing health care costs among our residents – big savings from deferring moves to nursing homes, but others routinely – hospitalizations, visits to nursing homes, etc.</a:t>
            </a:r>
            <a:endParaRPr lang="en-US" dirty="0" smtClean="0"/>
          </a:p>
          <a:p>
            <a:endParaRPr lang="en-US" dirty="0" smtClean="0"/>
          </a:p>
          <a:p>
            <a:r>
              <a:rPr lang="en-US" dirty="0" smtClean="0"/>
              <a:t>Our sketchy plan is to pilot</a:t>
            </a:r>
            <a:r>
              <a:rPr lang="en-US" baseline="0" dirty="0" smtClean="0"/>
              <a:t> 10 new supportive sites and study the  and other sites</a:t>
            </a:r>
            <a:r>
              <a:rPr lang="en-US" dirty="0" smtClean="0"/>
              <a:t> over three years.</a:t>
            </a:r>
          </a:p>
          <a:p>
            <a:endParaRPr lang="en-US" dirty="0" smtClean="0"/>
          </a:p>
          <a:p>
            <a:r>
              <a:rPr lang="en-US" dirty="0" smtClean="0"/>
              <a:t>Three housing</a:t>
            </a:r>
            <a:r>
              <a:rPr lang="en-US" baseline="0" dirty="0" smtClean="0"/>
              <a:t> models to compare outcomes:</a:t>
            </a:r>
            <a:endParaRPr lang="en-US" dirty="0" smtClean="0"/>
          </a:p>
          <a:p>
            <a:r>
              <a:rPr lang="en-US" dirty="0" smtClean="0"/>
              <a:t>Regular 667 with no extra services</a:t>
            </a:r>
          </a:p>
          <a:p>
            <a:r>
              <a:rPr lang="en-US" dirty="0" smtClean="0"/>
              <a:t>Existing 667 sites with Supportive Housing Initiative (selected</a:t>
            </a:r>
            <a:r>
              <a:rPr lang="en-US" baseline="0" dirty="0" smtClean="0"/>
              <a:t> from</a:t>
            </a:r>
            <a:r>
              <a:rPr lang="en-US" dirty="0" smtClean="0"/>
              <a:t> the 27)</a:t>
            </a:r>
          </a:p>
          <a:p>
            <a:r>
              <a:rPr lang="en-US" dirty="0" smtClean="0"/>
              <a:t>New set</a:t>
            </a:r>
            <a:r>
              <a:rPr lang="en-US" baseline="0" dirty="0" smtClean="0"/>
              <a:t> of 10 pilot sites where we’ll apply a slightly enhanced service package – includes more physical &amp; social activities</a:t>
            </a:r>
          </a:p>
          <a:p>
            <a:endParaRPr lang="en-US" baseline="0" dirty="0" smtClean="0"/>
          </a:p>
          <a:p>
            <a:r>
              <a:rPr lang="en-US" baseline="0" dirty="0" smtClean="0"/>
              <a:t>What is the effect on health and on subsidy?</a:t>
            </a:r>
            <a:endParaRPr lang="en-US" dirty="0" smtClean="0"/>
          </a:p>
          <a:p>
            <a:endParaRPr lang="en-US" dirty="0"/>
          </a:p>
        </p:txBody>
      </p:sp>
      <p:sp>
        <p:nvSpPr>
          <p:cNvPr id="4" name="Slide Number Placeholder 3"/>
          <p:cNvSpPr>
            <a:spLocks noGrp="1"/>
          </p:cNvSpPr>
          <p:nvPr>
            <p:ph type="sldNum" sz="quarter" idx="10"/>
          </p:nvPr>
        </p:nvSpPr>
        <p:spPr/>
        <p:txBody>
          <a:bodyPr/>
          <a:lstStyle/>
          <a:p>
            <a:fld id="{F5DE6871-7A0D-4ED6-B4F3-02FD6F62BFA1}" type="slidenum">
              <a:rPr lang="en-US" smtClean="0"/>
              <a:pPr/>
              <a:t>14</a:t>
            </a:fld>
            <a:endParaRPr lang="en-US" dirty="0"/>
          </a:p>
        </p:txBody>
      </p:sp>
    </p:spTree>
    <p:extLst>
      <p:ext uri="{BB962C8B-B14F-4D97-AF65-F5344CB8AC3E}">
        <p14:creationId xmlns:p14="http://schemas.microsoft.com/office/powerpoint/2010/main" xmlns="" val="476156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Already have some data, though imperfect, that suggests we are onto something.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Turnover rates – nursing homes.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spring, Harvard students did a financial model for us that forecasted federal and state savings over a 10 year period assuming the Chelmsford effect. However after sharing this model with stakeholders, we realized that it omitted some key variables in the true Medicaid subsidy that goes to public housing residents.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Nevertheless we have some logical data to back up our desire to test the hypothesis.</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E6871-7A0D-4ED6-B4F3-02FD6F62BFA1}" type="slidenum">
              <a:rPr lang="en-US" smtClean="0"/>
              <a:pPr/>
              <a:t>15</a:t>
            </a:fld>
            <a:endParaRPr lang="en-US" dirty="0"/>
          </a:p>
        </p:txBody>
      </p:sp>
    </p:spTree>
    <p:extLst>
      <p:ext uri="{BB962C8B-B14F-4D97-AF65-F5344CB8AC3E}">
        <p14:creationId xmlns:p14="http://schemas.microsoft.com/office/powerpoint/2010/main" xmlns="" val="47615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83,000 units</a:t>
            </a:r>
            <a:r>
              <a:rPr lang="en-US" baseline="0" dirty="0" smtClean="0"/>
              <a:t> of public housing (not including any Section 8 or other rental voucher program).</a:t>
            </a:r>
          </a:p>
          <a:p>
            <a:r>
              <a:rPr lang="en-US" baseline="0" dirty="0" smtClean="0"/>
              <a:t>Less than half, 37,441 are federally-subsidized by HUD.</a:t>
            </a:r>
          </a:p>
          <a:p>
            <a:r>
              <a:rPr lang="en-US" baseline="0" dirty="0" smtClean="0"/>
              <a:t>The remaining 45,636 Units are State units (operating budget comes out of commonwealth’s annual budget and all capital projects (brick and mortar projects) are bond-funded). DHCD administers these funds.</a:t>
            </a:r>
          </a:p>
          <a:p>
            <a:r>
              <a:rPr lang="en-US" baseline="0" dirty="0" smtClean="0"/>
              <a:t>Vast majority 66% of the state units are elderly units what we call ch.667 units.</a:t>
            </a:r>
          </a:p>
        </p:txBody>
      </p:sp>
      <p:sp>
        <p:nvSpPr>
          <p:cNvPr id="4" name="Slide Number Placeholder 3"/>
          <p:cNvSpPr>
            <a:spLocks noGrp="1"/>
          </p:cNvSpPr>
          <p:nvPr>
            <p:ph type="sldNum" sz="quarter" idx="10"/>
          </p:nvPr>
        </p:nvSpPr>
        <p:spPr/>
        <p:txBody>
          <a:bodyPr/>
          <a:lstStyle/>
          <a:p>
            <a:fld id="{F5DE6871-7A0D-4ED6-B4F3-02FD6F62BFA1}" type="slidenum">
              <a:rPr lang="en-US" smtClean="0"/>
              <a:pPr/>
              <a:t>2</a:t>
            </a:fld>
            <a:endParaRPr lang="en-US" dirty="0"/>
          </a:p>
        </p:txBody>
      </p:sp>
    </p:spTree>
    <p:extLst>
      <p:ext uri="{BB962C8B-B14F-4D97-AF65-F5344CB8AC3E}">
        <p14:creationId xmlns:p14="http://schemas.microsoft.com/office/powerpoint/2010/main" xmlns="" val="7628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83,000 units</a:t>
            </a:r>
            <a:r>
              <a:rPr lang="en-US" baseline="0" dirty="0" smtClean="0"/>
              <a:t> of public housing (not including any Section 8 or other rental voucher program).</a:t>
            </a:r>
          </a:p>
          <a:p>
            <a:r>
              <a:rPr lang="en-US" baseline="0" dirty="0" smtClean="0"/>
              <a:t>Less than half, 37,441 are federally-subsidized by HUD.</a:t>
            </a:r>
          </a:p>
          <a:p>
            <a:r>
              <a:rPr lang="en-US" baseline="0" dirty="0" smtClean="0"/>
              <a:t>The remaining 45,636 Units are State units (operating budget comes out of commonwealth’s annual budget and all capital projects (brick and mortar projects) are bond-funded). DHCD administers these funds.</a:t>
            </a:r>
          </a:p>
          <a:p>
            <a:r>
              <a:rPr lang="en-US" baseline="0" dirty="0" smtClean="0"/>
              <a:t>Vast majority 66% of the state units are elderly units what we call ch.667 units.</a:t>
            </a:r>
          </a:p>
        </p:txBody>
      </p:sp>
      <p:sp>
        <p:nvSpPr>
          <p:cNvPr id="4" name="Slide Number Placeholder 3"/>
          <p:cNvSpPr>
            <a:spLocks noGrp="1"/>
          </p:cNvSpPr>
          <p:nvPr>
            <p:ph type="sldNum" sz="quarter" idx="10"/>
          </p:nvPr>
        </p:nvSpPr>
        <p:spPr/>
        <p:txBody>
          <a:bodyPr/>
          <a:lstStyle/>
          <a:p>
            <a:fld id="{F5DE6871-7A0D-4ED6-B4F3-02FD6F62BFA1}" type="slidenum">
              <a:rPr lang="en-US" smtClean="0"/>
              <a:pPr/>
              <a:t>3</a:t>
            </a:fld>
            <a:endParaRPr lang="en-US" dirty="0"/>
          </a:p>
        </p:txBody>
      </p:sp>
    </p:spTree>
    <p:extLst>
      <p:ext uri="{BB962C8B-B14F-4D97-AF65-F5344CB8AC3E}">
        <p14:creationId xmlns:p14="http://schemas.microsoft.com/office/powerpoint/2010/main" xmlns="" val="7628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30,253 units are spread across 229 housing authorities.</a:t>
            </a:r>
          </a:p>
          <a:p>
            <a:r>
              <a:rPr lang="en-US" baseline="0" dirty="0" smtClean="0"/>
              <a:t>More than half of which have less than 100 units.</a:t>
            </a:r>
          </a:p>
          <a:p>
            <a:r>
              <a:rPr lang="en-US" baseline="0" dirty="0" smtClean="0"/>
              <a:t>Communities with more than 400 units: Framingham, Arlington, Chicopee, Quincy, Salem, Springfield</a:t>
            </a:r>
          </a:p>
          <a:p>
            <a:endParaRPr lang="en-US" baseline="0" dirty="0" smtClean="0"/>
          </a:p>
        </p:txBody>
      </p:sp>
      <p:sp>
        <p:nvSpPr>
          <p:cNvPr id="4" name="Slide Number Placeholder 3"/>
          <p:cNvSpPr>
            <a:spLocks noGrp="1"/>
          </p:cNvSpPr>
          <p:nvPr>
            <p:ph type="sldNum" sz="quarter" idx="10"/>
          </p:nvPr>
        </p:nvSpPr>
        <p:spPr/>
        <p:txBody>
          <a:bodyPr/>
          <a:lstStyle/>
          <a:p>
            <a:fld id="{F5DE6871-7A0D-4ED6-B4F3-02FD6F62BFA1}" type="slidenum">
              <a:rPr lang="en-US" smtClean="0"/>
              <a:pPr/>
              <a:t>4</a:t>
            </a:fld>
            <a:endParaRPr lang="en-US" dirty="0"/>
          </a:p>
        </p:txBody>
      </p:sp>
    </p:spTree>
    <p:extLst>
      <p:ext uri="{BB962C8B-B14F-4D97-AF65-F5344CB8AC3E}">
        <p14:creationId xmlns:p14="http://schemas.microsoft.com/office/powerpoint/2010/main" xmlns="" val="7628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qualify</a:t>
            </a:r>
            <a:r>
              <a:rPr lang="en-US" baseline="0" dirty="0" smtClean="0"/>
              <a:t> must earn less than 80% AMI and be over 60.</a:t>
            </a:r>
          </a:p>
          <a:p>
            <a:endParaRPr lang="en-US" baseline="0" dirty="0" smtClean="0"/>
          </a:p>
          <a:p>
            <a:r>
              <a:rPr lang="en-US" baseline="0" dirty="0" smtClean="0"/>
              <a:t>Though we don’t keep perfect data, we know that vast majority of the residents earn below 30% AMI and are in their 70s.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E6871-7A0D-4ED6-B4F3-02FD6F62BFA1}" type="slidenum">
              <a:rPr lang="en-US" smtClean="0"/>
              <a:pPr/>
              <a:t>5</a:t>
            </a:fld>
            <a:endParaRPr lang="en-US" dirty="0"/>
          </a:p>
        </p:txBody>
      </p:sp>
    </p:spTree>
    <p:extLst>
      <p:ext uri="{BB962C8B-B14F-4D97-AF65-F5344CB8AC3E}">
        <p14:creationId xmlns:p14="http://schemas.microsoft.com/office/powerpoint/2010/main" xmlns="" val="88521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Tenants pay 30% of income toward rent. Average rent is $330/ month</a:t>
            </a:r>
          </a:p>
          <a:p>
            <a:r>
              <a:rPr lang="en-US" dirty="0" smtClean="0"/>
              <a:t>Translates to average</a:t>
            </a:r>
            <a:r>
              <a:rPr lang="en-US" baseline="0" dirty="0" smtClean="0"/>
              <a:t> yearly income of $13,200.  Yearly income range of $10,000 to $18,000</a:t>
            </a:r>
          </a:p>
          <a:p>
            <a:endParaRPr lang="en-US" baseline="0" dirty="0" smtClean="0"/>
          </a:p>
          <a:p>
            <a:r>
              <a:rPr lang="en-US" baseline="0" dirty="0" smtClean="0"/>
              <a:t>In densely populated, strong market, could take several years to come in. </a:t>
            </a:r>
          </a:p>
          <a:p>
            <a:r>
              <a:rPr lang="en-US" baseline="0" dirty="0" smtClean="0"/>
              <a:t>In weak market, cities that have  endured population loss, could be no waitlist.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E6871-7A0D-4ED6-B4F3-02FD6F62BFA1}" type="slidenum">
              <a:rPr lang="en-US" smtClean="0"/>
              <a:pPr/>
              <a:t>6</a:t>
            </a:fld>
            <a:endParaRPr lang="en-US" dirty="0"/>
          </a:p>
        </p:txBody>
      </p:sp>
    </p:spTree>
    <p:extLst>
      <p:ext uri="{BB962C8B-B14F-4D97-AF65-F5344CB8AC3E}">
        <p14:creationId xmlns:p14="http://schemas.microsoft.com/office/powerpoint/2010/main" xmlns="" val="88521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major</a:t>
            </a:r>
            <a:r>
              <a:rPr lang="en-US" baseline="0" dirty="0" smtClean="0"/>
              <a:t> typologies: </a:t>
            </a:r>
          </a:p>
          <a:p>
            <a:endParaRPr lang="en-US" baseline="0" dirty="0" smtClean="0"/>
          </a:p>
          <a:p>
            <a:r>
              <a:rPr lang="en-US" baseline="0" dirty="0" smtClean="0"/>
              <a:t>Most common by far are the two story flats – usually 8-12 units a building with shared stairway. The ones built in 60s are brick face later ones are clad in siding. Find in all parts of the state.</a:t>
            </a:r>
          </a:p>
          <a:p>
            <a:endParaRPr lang="en-US" baseline="0" dirty="0" smtClean="0"/>
          </a:p>
          <a:p>
            <a:r>
              <a:rPr lang="en-US" dirty="0" smtClean="0"/>
              <a:t>One story flats</a:t>
            </a:r>
            <a:r>
              <a:rPr lang="en-US" baseline="0" dirty="0" smtClean="0"/>
              <a:t> are also common – prevalent in the suburban areas. The oldest buildings in the portfolio are this type. Some (about 1250 units) suffer from being undersized (250-350 sf) and are therefore more challenging to rent. But generally good because no stairs</a:t>
            </a:r>
          </a:p>
          <a:p>
            <a:endParaRPr lang="en-US" baseline="0" dirty="0" smtClean="0"/>
          </a:p>
          <a:p>
            <a:r>
              <a:rPr lang="en-US" baseline="0" dirty="0" smtClean="0"/>
              <a:t>Multi-story/higher density buildings with elevators are more common in urban settings. Service delivery can benefit from economies of scale. Our only consistent challenge is that 89 of these buildings have only one elevator.</a:t>
            </a:r>
            <a:endParaRPr lang="en-US" dirty="0"/>
          </a:p>
        </p:txBody>
      </p:sp>
      <p:sp>
        <p:nvSpPr>
          <p:cNvPr id="4" name="Slide Number Placeholder 3"/>
          <p:cNvSpPr>
            <a:spLocks noGrp="1"/>
          </p:cNvSpPr>
          <p:nvPr>
            <p:ph type="sldNum" sz="quarter" idx="10"/>
          </p:nvPr>
        </p:nvSpPr>
        <p:spPr/>
        <p:txBody>
          <a:bodyPr/>
          <a:lstStyle/>
          <a:p>
            <a:fld id="{F5DE6871-7A0D-4ED6-B4F3-02FD6F62BFA1}" type="slidenum">
              <a:rPr lang="en-US" smtClean="0"/>
              <a:pPr/>
              <a:t>8</a:t>
            </a:fld>
            <a:endParaRPr lang="en-US" dirty="0"/>
          </a:p>
        </p:txBody>
      </p:sp>
    </p:spTree>
    <p:extLst>
      <p:ext uri="{BB962C8B-B14F-4D97-AF65-F5344CB8AC3E}">
        <p14:creationId xmlns:p14="http://schemas.microsoft.com/office/powerpoint/2010/main" xmlns="" val="45679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problems-</a:t>
            </a:r>
            <a:endParaRPr lang="en-US" baseline="0" dirty="0" smtClean="0"/>
          </a:p>
          <a:p>
            <a:r>
              <a:rPr lang="en-US" baseline="0" dirty="0" smtClean="0"/>
              <a:t>backlog of deferred maintenance in all State Public Housing due to variable sources of funding. </a:t>
            </a:r>
          </a:p>
          <a:p>
            <a:r>
              <a:rPr lang="en-US" baseline="0" dirty="0" smtClean="0"/>
              <a:t>Expired &amp; expiring building components: including elevators in our multi story buildings, fire protection, electrical, &amp; emergency call systems</a:t>
            </a:r>
          </a:p>
          <a:p>
            <a:r>
              <a:rPr lang="en-US" baseline="0" dirty="0" smtClean="0"/>
              <a:t>.</a:t>
            </a:r>
          </a:p>
          <a:p>
            <a:r>
              <a:rPr lang="en-US" baseline="0" dirty="0" smtClean="0"/>
              <a:t>Overall lack of accessibility at many developments – both units and common spaces. We estimate need 490 units converted to meet goal of 5% across the entire 667 portfolio</a:t>
            </a:r>
          </a:p>
          <a:p>
            <a:endParaRPr lang="en-US" baseline="0" dirty="0" smtClean="0"/>
          </a:p>
          <a:p>
            <a:r>
              <a:rPr lang="en-US" baseline="0" dirty="0" smtClean="0"/>
              <a:t>Desire to expand services. 31 supportive senior housing sites, of which only 27 are in state PH: 4,076 of our 30,253 units are being served by the supportive housing program (Just 13% of our 667 units)</a:t>
            </a:r>
          </a:p>
          <a:p>
            <a:endParaRPr lang="en-US" baseline="0" dirty="0" smtClean="0"/>
          </a:p>
          <a:p>
            <a:r>
              <a:rPr lang="en-US" baseline="0" dirty="0" smtClean="0"/>
              <a:t>All the traditional problems could be addressed with more money.</a:t>
            </a:r>
          </a:p>
          <a:p>
            <a:endParaRPr lang="en-US" baseline="0" dirty="0" smtClean="0"/>
          </a:p>
          <a:p>
            <a:r>
              <a:rPr lang="en-US" baseline="0" dirty="0" smtClean="0"/>
              <a:t>Non traditional issues – these are not widespread across the whole portfolio (at least not yet). Here the solutions require more creativity flexibility. The ability to redesign, reprogram, or redevelop properties.</a:t>
            </a:r>
          </a:p>
          <a:p>
            <a:r>
              <a:rPr lang="en-US" baseline="0" dirty="0" smtClean="0"/>
              <a:t>The two story walk up building type; as I said earlier, the two story walk up is the most common building type in the portfolio. As of now we are not seeing widespread chronic vacancy among the second floor units. These seem to get occupied within the regular turnover time of 60 days. However, there have been some complaints that these are harder to rent in some communities. Question is will this become a larger problem in the future. Or will the new generation of baby boomers that are ageing into eligibility increase the number of applicants for which this kind of apartment is viable?</a:t>
            </a:r>
          </a:p>
          <a:p>
            <a:endParaRPr lang="en-US" baseline="0" dirty="0" smtClean="0"/>
          </a:p>
          <a:p>
            <a:r>
              <a:rPr lang="en-US" baseline="0" dirty="0" smtClean="0"/>
              <a:t>In some post-industrial cities/towns, it is difficult to find tenants for  elderly public housing due to the combined loss of population over the past 50 years and the availability of other more attractive affordable options in the private or federal developments. We’re looking for ways to make these more marketable – either by expanding service provision, changing layouts (combining two units into one).</a:t>
            </a:r>
          </a:p>
          <a:p>
            <a:endParaRPr lang="en-US" baseline="0" dirty="0" smtClean="0"/>
          </a:p>
          <a:p>
            <a:r>
              <a:rPr lang="en-US" baseline="0" dirty="0" smtClean="0"/>
              <a:t>Lastly, the congregate issue – As I said in last slide only 2% of our  670 of our 30,000 plus units are congregate units. However, 100 of these are vacant right now. They represent a disproportionate share of the total vacancies in our elderly portfolio. These need to be reprogrammed to other uses (emergency shelter, special needs housing) or reconfigured so as to provide private bathrooms – which is the biggest design flaw at our congregate sites. People want their own bathroom</a:t>
            </a:r>
          </a:p>
          <a:p>
            <a:endParaRPr lang="en-US" dirty="0"/>
          </a:p>
        </p:txBody>
      </p:sp>
      <p:sp>
        <p:nvSpPr>
          <p:cNvPr id="4" name="Slide Number Placeholder 3"/>
          <p:cNvSpPr>
            <a:spLocks noGrp="1"/>
          </p:cNvSpPr>
          <p:nvPr>
            <p:ph type="sldNum" sz="quarter" idx="10"/>
          </p:nvPr>
        </p:nvSpPr>
        <p:spPr/>
        <p:txBody>
          <a:bodyPr/>
          <a:lstStyle/>
          <a:p>
            <a:fld id="{F5DE6871-7A0D-4ED6-B4F3-02FD6F62BFA1}" type="slidenum">
              <a:rPr lang="en-US" smtClean="0"/>
              <a:pPr/>
              <a:t>9</a:t>
            </a:fld>
            <a:endParaRPr lang="en-US" dirty="0"/>
          </a:p>
        </p:txBody>
      </p:sp>
    </p:spTree>
    <p:extLst>
      <p:ext uri="{BB962C8B-B14F-4D97-AF65-F5344CB8AC3E}">
        <p14:creationId xmlns:p14="http://schemas.microsoft.com/office/powerpoint/2010/main" xmlns="" val="476156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All the traditional problems could be addressed with more money.</a:t>
            </a:r>
          </a:p>
        </p:txBody>
      </p:sp>
      <p:sp>
        <p:nvSpPr>
          <p:cNvPr id="4" name="Slide Number Placeholder 3"/>
          <p:cNvSpPr>
            <a:spLocks noGrp="1"/>
          </p:cNvSpPr>
          <p:nvPr>
            <p:ph type="sldNum" sz="quarter" idx="10"/>
          </p:nvPr>
        </p:nvSpPr>
        <p:spPr/>
        <p:txBody>
          <a:bodyPr/>
          <a:lstStyle/>
          <a:p>
            <a:fld id="{F5DE6871-7A0D-4ED6-B4F3-02FD6F62BFA1}" type="slidenum">
              <a:rPr lang="en-US" smtClean="0"/>
              <a:pPr/>
              <a:t>10</a:t>
            </a:fld>
            <a:endParaRPr lang="en-US" dirty="0"/>
          </a:p>
        </p:txBody>
      </p:sp>
    </p:spTree>
    <p:extLst>
      <p:ext uri="{BB962C8B-B14F-4D97-AF65-F5344CB8AC3E}">
        <p14:creationId xmlns:p14="http://schemas.microsoft.com/office/powerpoint/2010/main" xmlns="" val="476156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dirty="0" smtClean="0"/>
              <a:t>10/8/2013</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B47833F-C140-4B6E-B063-43BFE06D38C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dirty="0" smtClean="0"/>
              <a:t>10/8/2013</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B47833F-C140-4B6E-B063-43BFE06D38C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dirty="0" smtClean="0"/>
              <a:t>10/8/2013</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B47833F-C140-4B6E-B063-43BFE06D38C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dirty="0" smtClean="0"/>
              <a:t>10/8/2013</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B47833F-C140-4B6E-B063-43BFE06D38C5}"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dirty="0" smtClean="0"/>
              <a:t>10/8/2013</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B47833F-C140-4B6E-B063-43BFE06D38C5}"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dirty="0" smtClean="0"/>
              <a:t>10/8/2013</a:t>
            </a:r>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B47833F-C140-4B6E-B063-43BFE06D38C5}"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dirty="0" smtClean="0"/>
              <a:t>10/8/2013</a:t>
            </a:r>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B47833F-C140-4B6E-B063-43BFE06D38C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dirty="0" smtClean="0"/>
              <a:t>10/8/2013</a:t>
            </a:r>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B47833F-C140-4B6E-B063-43BFE06D38C5}"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dirty="0" smtClean="0"/>
              <a:t>10/8/2013</a:t>
            </a:r>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B47833F-C140-4B6E-B063-43BFE06D38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dirty="0" smtClean="0"/>
              <a:t>10/8/2013</a:t>
            </a:r>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B47833F-C140-4B6E-B063-43BFE06D38C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dirty="0" smtClean="0"/>
              <a:t>10/8/2013</a:t>
            </a: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B47833F-C140-4B6E-B063-43BFE06D38C5}"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dirty="0" smtClean="0"/>
              <a:t>10/8/2013</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B47833F-C140-4B6E-B063-43BFE06D38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hyperlink" Target="mailto:amy.stitely@state.ma.us" TargetMode="Externa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chart" Target="../charts/chart3.xml"/><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6.jpeg"/><Relationship Id="rId10" Type="http://schemas.microsoft.com/office/2007/relationships/hdphoto" Target="../media/hdphoto3.wdp"/><Relationship Id="rId4" Type="http://schemas.openxmlformats.org/officeDocument/2006/relationships/image" Target="../media/image2.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What’s Next for State-Aided Elderly Public Housing</a:t>
            </a:r>
            <a:endParaRPr lang="en-US" dirty="0"/>
          </a:p>
        </p:txBody>
      </p:sp>
      <p:sp>
        <p:nvSpPr>
          <p:cNvPr id="3" name="Subtitle 2"/>
          <p:cNvSpPr>
            <a:spLocks noGrp="1"/>
          </p:cNvSpPr>
          <p:nvPr>
            <p:ph type="subTitle" idx="1"/>
          </p:nvPr>
        </p:nvSpPr>
        <p:spPr/>
        <p:txBody>
          <a:bodyPr/>
          <a:lstStyle/>
          <a:p>
            <a:r>
              <a:rPr lang="en-US" dirty="0" smtClean="0"/>
              <a:t>CHAPA Breakfast Forum</a:t>
            </a:r>
          </a:p>
          <a:p>
            <a:r>
              <a:rPr lang="en-US" dirty="0" smtClean="0"/>
              <a:t>October 8, 2013 </a:t>
            </a:r>
            <a:endParaRPr lang="en-US" dirty="0"/>
          </a:p>
        </p:txBody>
      </p:sp>
      <p:pic>
        <p:nvPicPr>
          <p:cNvPr id="2050" name="Picture 2" descr="http://ocdweb/OAF/Administrative/Logosgallery/logo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599" y="1376362"/>
            <a:ext cx="828675" cy="447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3116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pPr algn="r"/>
            <a:r>
              <a:rPr lang="en-US" dirty="0" smtClean="0"/>
              <a:t>10/8/2013</a:t>
            </a:r>
            <a:endParaRPr lang="en-US" dirty="0"/>
          </a:p>
        </p:txBody>
      </p:sp>
      <p:sp>
        <p:nvSpPr>
          <p:cNvPr id="3" name="Title 2"/>
          <p:cNvSpPr>
            <a:spLocks noGrp="1"/>
          </p:cNvSpPr>
          <p:nvPr>
            <p:ph type="title"/>
          </p:nvPr>
        </p:nvSpPr>
        <p:spPr/>
        <p:txBody>
          <a:bodyPr/>
          <a:lstStyle/>
          <a:p>
            <a:r>
              <a:rPr lang="en-US" dirty="0" smtClean="0"/>
              <a:t>Strategy A: Capital Programs</a:t>
            </a:r>
            <a:endParaRPr lang="en-US" dirty="0"/>
          </a:p>
        </p:txBody>
      </p:sp>
      <p:pic>
        <p:nvPicPr>
          <p:cNvPr id="5" name="Picture 2" descr="http://ocdweb/OAF/Administrative/Logosgallery/logo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Diagram 9"/>
          <p:cNvGraphicFramePr/>
          <p:nvPr>
            <p:extLst>
              <p:ext uri="{D42A27DB-BD31-4B8C-83A1-F6EECF244321}">
                <p14:modId xmlns:p14="http://schemas.microsoft.com/office/powerpoint/2010/main" xmlns="" val="77281472"/>
              </p:ext>
            </p:extLst>
          </p:nvPr>
        </p:nvGraphicFramePr>
        <p:xfrm>
          <a:off x="4800600" y="498610"/>
          <a:ext cx="4038600" cy="723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Content Placeholder 1"/>
          <p:cNvGraphicFramePr>
            <a:graphicFrameLocks/>
          </p:cNvGraphicFramePr>
          <p:nvPr>
            <p:extLst>
              <p:ext uri="{D42A27DB-BD31-4B8C-83A1-F6EECF244321}">
                <p14:modId xmlns:p14="http://schemas.microsoft.com/office/powerpoint/2010/main" xmlns="" val="2651954490"/>
              </p:ext>
            </p:extLst>
          </p:nvPr>
        </p:nvGraphicFramePr>
        <p:xfrm>
          <a:off x="457200" y="1219200"/>
          <a:ext cx="4038600" cy="3429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2035865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pPr algn="r"/>
            <a:r>
              <a:rPr lang="en-US" dirty="0" smtClean="0"/>
              <a:t>10/8/2013</a:t>
            </a:r>
            <a:endParaRPr lang="en-US" dirty="0"/>
          </a:p>
        </p:txBody>
      </p:sp>
      <p:sp>
        <p:nvSpPr>
          <p:cNvPr id="3" name="Title 2"/>
          <p:cNvSpPr>
            <a:spLocks noGrp="1"/>
          </p:cNvSpPr>
          <p:nvPr>
            <p:ph type="title"/>
          </p:nvPr>
        </p:nvSpPr>
        <p:spPr/>
        <p:txBody>
          <a:bodyPr>
            <a:normAutofit fontScale="90000"/>
          </a:bodyPr>
          <a:lstStyle/>
          <a:p>
            <a:r>
              <a:rPr lang="en-US" dirty="0" smtClean="0"/>
              <a:t>Strategy B: Reprogram/Redevelop</a:t>
            </a:r>
            <a:endParaRPr lang="en-US" dirty="0"/>
          </a:p>
        </p:txBody>
      </p:sp>
      <p:pic>
        <p:nvPicPr>
          <p:cNvPr id="5" name="Picture 2" descr="http://ocdweb/OAF/Administrative/Logosgallery/logo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Content Placeholder 1"/>
          <p:cNvGraphicFramePr>
            <a:graphicFrameLocks/>
          </p:cNvGraphicFramePr>
          <p:nvPr>
            <p:extLst>
              <p:ext uri="{D42A27DB-BD31-4B8C-83A1-F6EECF244321}">
                <p14:modId xmlns:p14="http://schemas.microsoft.com/office/powerpoint/2010/main" xmlns="" val="3671232762"/>
              </p:ext>
            </p:extLst>
          </p:nvPr>
        </p:nvGraphicFramePr>
        <p:xfrm>
          <a:off x="4800600" y="1338500"/>
          <a:ext cx="3962400" cy="4528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Content Placeholder 1"/>
          <p:cNvGraphicFramePr>
            <a:graphicFrameLocks/>
          </p:cNvGraphicFramePr>
          <p:nvPr>
            <p:extLst>
              <p:ext uri="{D42A27DB-BD31-4B8C-83A1-F6EECF244321}">
                <p14:modId xmlns:p14="http://schemas.microsoft.com/office/powerpoint/2010/main" xmlns="" val="1212213011"/>
              </p:ext>
            </p:extLst>
          </p:nvPr>
        </p:nvGraphicFramePr>
        <p:xfrm>
          <a:off x="533400" y="1371600"/>
          <a:ext cx="3810000" cy="44622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3400388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pPr algn="r"/>
            <a:r>
              <a:rPr lang="en-US" dirty="0" smtClean="0"/>
              <a:t>10/8/2013</a:t>
            </a:r>
            <a:endParaRPr lang="en-US" dirty="0"/>
          </a:p>
        </p:txBody>
      </p:sp>
      <p:sp>
        <p:nvSpPr>
          <p:cNvPr id="3" name="Title 2"/>
          <p:cNvSpPr>
            <a:spLocks noGrp="1"/>
          </p:cNvSpPr>
          <p:nvPr>
            <p:ph type="title"/>
          </p:nvPr>
        </p:nvSpPr>
        <p:spPr/>
        <p:txBody>
          <a:bodyPr>
            <a:normAutofit/>
          </a:bodyPr>
          <a:lstStyle/>
          <a:p>
            <a:r>
              <a:rPr lang="en-US" dirty="0" smtClean="0"/>
              <a:t>Case: Capen Court, Somerville</a:t>
            </a:r>
            <a:endParaRPr lang="en-US" dirty="0"/>
          </a:p>
        </p:txBody>
      </p:sp>
      <p:pic>
        <p:nvPicPr>
          <p:cNvPr id="5" name="Picture 2" descr="http://ocdweb/OAF/Administrative/Logosgallery/logo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DSC_7562 Capen Exterior Angle.jpg"/>
          <p:cNvPicPr>
            <a:picLocks noChangeAspect="1"/>
          </p:cNvPicPr>
          <p:nvPr/>
        </p:nvPicPr>
        <p:blipFill rotWithShape="1">
          <a:blip r:embed="rId4" cstate="print">
            <a:extLst>
              <a:ext uri="{28A0092B-C50C-407E-A947-70E740481C1C}">
                <a14:useLocalDpi xmlns:a14="http://schemas.microsoft.com/office/drawing/2010/main" xmlns="" val="0"/>
              </a:ext>
            </a:extLst>
          </a:blip>
          <a:srcRect l="2856" t="10350" b="5932"/>
          <a:stretch/>
        </p:blipFill>
        <p:spPr>
          <a:xfrm>
            <a:off x="235033" y="1600200"/>
            <a:ext cx="4870367" cy="2790686"/>
          </a:xfrm>
          <a:prstGeom prst="rect">
            <a:avLst/>
          </a:prstGeom>
        </p:spPr>
      </p:pic>
      <p:sp>
        <p:nvSpPr>
          <p:cNvPr id="12" name="Content Placeholder 2"/>
          <p:cNvSpPr txBox="1">
            <a:spLocks/>
          </p:cNvSpPr>
          <p:nvPr/>
        </p:nvSpPr>
        <p:spPr>
          <a:xfrm>
            <a:off x="5181600" y="1524000"/>
            <a:ext cx="3581400" cy="5181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defRPr/>
            </a:pPr>
            <a:r>
              <a:rPr lang="en-US" sz="2400" dirty="0" smtClean="0"/>
              <a:t>Demolition of functionally obsolete 64-unit development.</a:t>
            </a:r>
          </a:p>
          <a:p>
            <a:pPr>
              <a:defRPr/>
            </a:pPr>
            <a:r>
              <a:rPr lang="en-US" sz="2400" dirty="0" smtClean="0"/>
              <a:t>New construction of 95 affordable units with 64 reserved as public housing.</a:t>
            </a:r>
          </a:p>
          <a:p>
            <a:pPr>
              <a:defRPr/>
            </a:pPr>
            <a:r>
              <a:rPr lang="en-US" sz="2400" dirty="0" smtClean="0"/>
              <a:t>Resident access to services at adjacent Visiting Nurse assisted living community.</a:t>
            </a:r>
          </a:p>
          <a:p>
            <a:pPr>
              <a:defRPr/>
            </a:pPr>
            <a:endParaRPr lang="en-US" sz="2800" b="1" dirty="0" smtClean="0"/>
          </a:p>
          <a:p>
            <a:pPr marL="109728" indent="0">
              <a:buFont typeface="Wingdings 3"/>
              <a:buNone/>
            </a:pPr>
            <a:endParaRPr lang="en-US" dirty="0"/>
          </a:p>
        </p:txBody>
      </p:sp>
    </p:spTree>
    <p:extLst>
      <p:ext uri="{BB962C8B-B14F-4D97-AF65-F5344CB8AC3E}">
        <p14:creationId xmlns:p14="http://schemas.microsoft.com/office/powerpoint/2010/main" xmlns="" val="1226258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2239738429"/>
              </p:ext>
            </p:extLst>
          </p:nvPr>
        </p:nvGraphicFramePr>
        <p:xfrm>
          <a:off x="457200" y="1600200"/>
          <a:ext cx="4038600" cy="210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2"/>
          <p:cNvSpPr>
            <a:spLocks noGrp="1"/>
          </p:cNvSpPr>
          <p:nvPr>
            <p:ph type="dt" sz="half" idx="10"/>
          </p:nvPr>
        </p:nvSpPr>
        <p:spPr/>
        <p:txBody>
          <a:bodyPr/>
          <a:lstStyle/>
          <a:p>
            <a:pPr algn="r"/>
            <a:r>
              <a:rPr lang="en-US" dirty="0" smtClean="0"/>
              <a:t>10/8/2013</a:t>
            </a:r>
            <a:endParaRPr lang="en-US" dirty="0"/>
          </a:p>
        </p:txBody>
      </p:sp>
      <p:sp>
        <p:nvSpPr>
          <p:cNvPr id="3" name="Title 2"/>
          <p:cNvSpPr>
            <a:spLocks noGrp="1"/>
          </p:cNvSpPr>
          <p:nvPr>
            <p:ph type="title"/>
          </p:nvPr>
        </p:nvSpPr>
        <p:spPr/>
        <p:txBody>
          <a:bodyPr/>
          <a:lstStyle/>
          <a:p>
            <a:r>
              <a:rPr lang="en-US" dirty="0" smtClean="0"/>
              <a:t>Strategy C: Expand Services</a:t>
            </a:r>
            <a:endParaRPr lang="en-US" dirty="0"/>
          </a:p>
        </p:txBody>
      </p:sp>
      <p:pic>
        <p:nvPicPr>
          <p:cNvPr id="5" name="Picture 2" descr="http://ocdweb/OAF/Administrative/Logosgallery/logosmall.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7" name="Content Placeholder 1"/>
          <p:cNvGraphicFramePr>
            <a:graphicFrameLocks/>
          </p:cNvGraphicFramePr>
          <p:nvPr>
            <p:extLst>
              <p:ext uri="{D42A27DB-BD31-4B8C-83A1-F6EECF244321}">
                <p14:modId xmlns:p14="http://schemas.microsoft.com/office/powerpoint/2010/main" xmlns="" val="109160982"/>
              </p:ext>
            </p:extLst>
          </p:nvPr>
        </p:nvGraphicFramePr>
        <p:xfrm>
          <a:off x="4800600" y="1524000"/>
          <a:ext cx="3810000" cy="45384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456174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pPr algn="r"/>
            <a:r>
              <a:rPr lang="en-US" dirty="0" smtClean="0"/>
              <a:t>10/8/2013</a:t>
            </a:r>
            <a:endParaRPr lang="en-US" dirty="0"/>
          </a:p>
        </p:txBody>
      </p:sp>
      <p:sp>
        <p:nvSpPr>
          <p:cNvPr id="3" name="Title 2"/>
          <p:cNvSpPr>
            <a:spLocks noGrp="1"/>
          </p:cNvSpPr>
          <p:nvPr>
            <p:ph type="title"/>
          </p:nvPr>
        </p:nvSpPr>
        <p:spPr/>
        <p:txBody>
          <a:bodyPr>
            <a:normAutofit fontScale="90000"/>
          </a:bodyPr>
          <a:lstStyle/>
          <a:p>
            <a:r>
              <a:rPr lang="en-US" dirty="0" smtClean="0"/>
              <a:t>Social Innovation Financing (SIF)</a:t>
            </a:r>
            <a:endParaRPr lang="en-US" dirty="0"/>
          </a:p>
        </p:txBody>
      </p:sp>
      <p:pic>
        <p:nvPicPr>
          <p:cNvPr id="5" name="Picture 2" descr="http://ocdweb/OAF/Administrative/Logosgallery/logo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3"/>
          <p:cNvSpPr>
            <a:spLocks noGrp="1"/>
          </p:cNvSpPr>
          <p:nvPr>
            <p:ph idx="1"/>
          </p:nvPr>
        </p:nvSpPr>
        <p:spPr>
          <a:xfrm>
            <a:off x="4419600" y="1481328"/>
            <a:ext cx="4343400" cy="5148072"/>
          </a:xfrm>
        </p:spPr>
        <p:txBody>
          <a:bodyPr>
            <a:normAutofit/>
          </a:bodyPr>
          <a:lstStyle/>
          <a:p>
            <a:r>
              <a:rPr lang="en-US" sz="2400" dirty="0" smtClean="0"/>
              <a:t>Given:</a:t>
            </a:r>
          </a:p>
          <a:p>
            <a:pPr lvl="1"/>
            <a:r>
              <a:rPr lang="en-US" sz="2000" dirty="0" smtClean="0"/>
              <a:t>State of MA pays 50% of all Medicaid expenses.</a:t>
            </a:r>
          </a:p>
          <a:p>
            <a:pPr lvl="1"/>
            <a:r>
              <a:rPr lang="en-US" sz="2000" dirty="0" smtClean="0"/>
              <a:t>Most ch. 667 residents are Medicaid eligible.</a:t>
            </a:r>
          </a:p>
          <a:p>
            <a:pPr lvl="1"/>
            <a:endParaRPr lang="en-US" sz="2000" dirty="0" smtClean="0"/>
          </a:p>
          <a:p>
            <a:r>
              <a:rPr lang="en-US" sz="2400" dirty="0" smtClean="0"/>
              <a:t>Question:</a:t>
            </a:r>
          </a:p>
          <a:p>
            <a:pPr lvl="1"/>
            <a:r>
              <a:rPr lang="en-US" sz="2000" dirty="0" smtClean="0"/>
              <a:t>Can we pilot a pay-for-success program that demonstrates how an upfront investment in elder supportive services can defer moves to nursing homes and reduce overall medical expenditures?</a:t>
            </a:r>
          </a:p>
          <a:p>
            <a:pPr lvl="1"/>
            <a:endParaRPr lang="en-US" sz="2000" dirty="0"/>
          </a:p>
          <a:p>
            <a:pPr lvl="1"/>
            <a:endParaRPr lang="en-US" sz="2000" dirty="0" smtClean="0"/>
          </a:p>
          <a:p>
            <a:pPr lvl="1"/>
            <a:endParaRPr lang="en-US" sz="2000" dirty="0"/>
          </a:p>
          <a:p>
            <a:pPr marL="594360" indent="-457200">
              <a:buFont typeface="+mj-lt"/>
              <a:buAutoNum type="arabicPeriod"/>
            </a:pPr>
            <a:endParaRPr lang="en-US" sz="2400" dirty="0" smtClean="0"/>
          </a:p>
          <a:p>
            <a:pPr lvl="1"/>
            <a:endParaRPr lang="en-US" sz="2000" dirty="0" smtClean="0"/>
          </a:p>
        </p:txBody>
      </p:sp>
      <p:graphicFrame>
        <p:nvGraphicFramePr>
          <p:cNvPr id="9" name="Diagram 8"/>
          <p:cNvGraphicFramePr/>
          <p:nvPr>
            <p:extLst>
              <p:ext uri="{D42A27DB-BD31-4B8C-83A1-F6EECF244321}">
                <p14:modId xmlns:p14="http://schemas.microsoft.com/office/powerpoint/2010/main" xmlns="" val="407709935"/>
              </p:ext>
            </p:extLst>
          </p:nvPr>
        </p:nvGraphicFramePr>
        <p:xfrm>
          <a:off x="457200" y="2362200"/>
          <a:ext cx="37338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56753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pPr algn="r"/>
            <a:r>
              <a:rPr lang="en-US" dirty="0" smtClean="0"/>
              <a:t>10/8/2013</a:t>
            </a:r>
            <a:endParaRPr lang="en-US" dirty="0"/>
          </a:p>
        </p:txBody>
      </p:sp>
      <p:sp>
        <p:nvSpPr>
          <p:cNvPr id="3" name="Title 2"/>
          <p:cNvSpPr>
            <a:spLocks noGrp="1"/>
          </p:cNvSpPr>
          <p:nvPr>
            <p:ph type="title"/>
          </p:nvPr>
        </p:nvSpPr>
        <p:spPr/>
        <p:txBody>
          <a:bodyPr>
            <a:normAutofit fontScale="90000"/>
          </a:bodyPr>
          <a:lstStyle/>
          <a:p>
            <a:r>
              <a:rPr lang="en-US" dirty="0" smtClean="0"/>
              <a:t>Social Innovation Financing (SIF)</a:t>
            </a:r>
            <a:endParaRPr lang="en-US" dirty="0"/>
          </a:p>
        </p:txBody>
      </p:sp>
      <p:pic>
        <p:nvPicPr>
          <p:cNvPr id="5" name="Picture 2" descr="http://ocdweb/OAF/Administrative/Logosgallery/logo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3"/>
          <p:cNvSpPr>
            <a:spLocks noGrp="1"/>
          </p:cNvSpPr>
          <p:nvPr>
            <p:ph idx="1"/>
          </p:nvPr>
        </p:nvSpPr>
        <p:spPr>
          <a:xfrm>
            <a:off x="457200" y="1481328"/>
            <a:ext cx="3962400" cy="4309872"/>
          </a:xfrm>
        </p:spPr>
        <p:txBody>
          <a:bodyPr>
            <a:normAutofit fontScale="92500" lnSpcReduction="10000"/>
          </a:bodyPr>
          <a:lstStyle/>
          <a:p>
            <a:r>
              <a:rPr lang="en-US" sz="2400" dirty="0" smtClean="0"/>
              <a:t>Unit turnover data from 2006-2013 shows that a lower percentage of residents move to nursing homes from supportive housing initiative (SHI) sites than from regular ch. 667 sites.</a:t>
            </a:r>
          </a:p>
          <a:p>
            <a:endParaRPr lang="en-US" sz="2400" dirty="0"/>
          </a:p>
          <a:p>
            <a:r>
              <a:rPr lang="en-US" sz="2400" dirty="0" smtClean="0"/>
              <a:t>Can we understand and replicate the “Chelmsford effect”?</a:t>
            </a:r>
          </a:p>
        </p:txBody>
      </p:sp>
      <p:grpSp>
        <p:nvGrpSpPr>
          <p:cNvPr id="7" name="Group 6"/>
          <p:cNvGrpSpPr/>
          <p:nvPr/>
        </p:nvGrpSpPr>
        <p:grpSpPr>
          <a:xfrm>
            <a:off x="4699000" y="2359223"/>
            <a:ext cx="5054600" cy="3736777"/>
            <a:chOff x="3505200" y="2895600"/>
            <a:chExt cx="5054600" cy="3736777"/>
          </a:xfrm>
        </p:grpSpPr>
        <p:pic>
          <p:nvPicPr>
            <p:cNvPr id="30" name="Picture 29"/>
            <p:cNvPicPr>
              <a:picLocks noChangeAspect="1"/>
            </p:cNvPicPr>
            <p:nvPr/>
          </p:nvPicPr>
          <p:blipFill>
            <a:blip r:embed="rId4" cstate="print"/>
            <a:stretch>
              <a:fillRect/>
            </a:stretch>
          </p:blipFill>
          <p:spPr>
            <a:xfrm>
              <a:off x="3581400" y="3657600"/>
              <a:ext cx="4978400" cy="2743200"/>
            </a:xfrm>
            <a:prstGeom prst="rect">
              <a:avLst/>
            </a:prstGeom>
          </p:spPr>
        </p:pic>
        <p:sp>
          <p:nvSpPr>
            <p:cNvPr id="31" name="TextBox 30"/>
            <p:cNvSpPr txBox="1"/>
            <p:nvPr/>
          </p:nvSpPr>
          <p:spPr>
            <a:xfrm>
              <a:off x="3505200" y="2895600"/>
              <a:ext cx="4267200" cy="861774"/>
            </a:xfrm>
            <a:prstGeom prst="rect">
              <a:avLst/>
            </a:prstGeom>
            <a:noFill/>
          </p:spPr>
          <p:txBody>
            <a:bodyPr wrap="square" rtlCol="0">
              <a:spAutoFit/>
            </a:bodyPr>
            <a:lstStyle/>
            <a:p>
              <a:r>
                <a:rPr lang="en-US" sz="1600" dirty="0" smtClean="0"/>
                <a:t>Percent of Seniors Exiting to Nursing Homes Annually</a:t>
              </a:r>
              <a:endParaRPr lang="en-US" sz="1400" dirty="0" smtClean="0"/>
            </a:p>
            <a:p>
              <a:endParaRPr lang="en-US" dirty="0"/>
            </a:p>
          </p:txBody>
        </p:sp>
        <p:sp>
          <p:nvSpPr>
            <p:cNvPr id="32" name="TextBox 31"/>
            <p:cNvSpPr txBox="1"/>
            <p:nvPr/>
          </p:nvSpPr>
          <p:spPr>
            <a:xfrm>
              <a:off x="3505200" y="3623846"/>
              <a:ext cx="457200" cy="2339102"/>
            </a:xfrm>
            <a:prstGeom prst="rect">
              <a:avLst/>
            </a:prstGeom>
            <a:noFill/>
          </p:spPr>
          <p:txBody>
            <a:bodyPr wrap="square" rtlCol="0">
              <a:spAutoFit/>
            </a:bodyPr>
            <a:lstStyle/>
            <a:p>
              <a:r>
                <a:rPr lang="en-US" sz="1600" dirty="0" smtClean="0"/>
                <a:t>7%</a:t>
              </a:r>
            </a:p>
            <a:p>
              <a:endParaRPr lang="en-US" sz="500" dirty="0" smtClean="0"/>
            </a:p>
            <a:p>
              <a:r>
                <a:rPr lang="en-US" sz="1600" dirty="0" smtClean="0"/>
                <a:t>6%</a:t>
              </a:r>
            </a:p>
            <a:p>
              <a:endParaRPr lang="en-US" sz="500" dirty="0" smtClean="0"/>
            </a:p>
            <a:p>
              <a:r>
                <a:rPr lang="en-US" sz="1600" dirty="0" smtClean="0"/>
                <a:t>5%</a:t>
              </a:r>
            </a:p>
            <a:p>
              <a:endParaRPr lang="en-US" sz="600" dirty="0" smtClean="0"/>
            </a:p>
            <a:p>
              <a:r>
                <a:rPr lang="en-US" sz="1600" dirty="0" smtClean="0"/>
                <a:t>4%</a:t>
              </a:r>
            </a:p>
            <a:p>
              <a:endParaRPr lang="en-US" sz="600" dirty="0" smtClean="0"/>
            </a:p>
            <a:p>
              <a:r>
                <a:rPr lang="en-US" sz="1600" dirty="0" smtClean="0"/>
                <a:t>3%</a:t>
              </a:r>
            </a:p>
            <a:p>
              <a:endParaRPr lang="en-US" sz="600" dirty="0" smtClean="0"/>
            </a:p>
            <a:p>
              <a:r>
                <a:rPr lang="en-US" sz="1600" dirty="0" smtClean="0"/>
                <a:t>2%</a:t>
              </a:r>
            </a:p>
            <a:p>
              <a:endParaRPr lang="en-US" sz="600" dirty="0" smtClean="0"/>
            </a:p>
            <a:p>
              <a:r>
                <a:rPr lang="en-US" sz="1600" dirty="0" smtClean="0"/>
                <a:t>1%</a:t>
              </a:r>
              <a:endParaRPr lang="en-US" sz="1600" dirty="0"/>
            </a:p>
          </p:txBody>
        </p:sp>
        <p:sp>
          <p:nvSpPr>
            <p:cNvPr id="33" name="Rectangle 32"/>
            <p:cNvSpPr/>
            <p:nvPr/>
          </p:nvSpPr>
          <p:spPr>
            <a:xfrm>
              <a:off x="3896590" y="6019800"/>
              <a:ext cx="675410" cy="307777"/>
            </a:xfrm>
            <a:prstGeom prst="rect">
              <a:avLst/>
            </a:prstGeom>
          </p:spPr>
          <p:txBody>
            <a:bodyPr wrap="none">
              <a:spAutoFit/>
            </a:bodyPr>
            <a:lstStyle/>
            <a:p>
              <a:r>
                <a:rPr lang="en-US" sz="1400" dirty="0" smtClean="0"/>
                <a:t>No SHI</a:t>
              </a:r>
              <a:endParaRPr lang="en-US" sz="1400" dirty="0"/>
            </a:p>
          </p:txBody>
        </p:sp>
        <p:sp>
          <p:nvSpPr>
            <p:cNvPr id="34" name="Rectangle 33"/>
            <p:cNvSpPr/>
            <p:nvPr/>
          </p:nvSpPr>
          <p:spPr>
            <a:xfrm>
              <a:off x="4528748" y="6019800"/>
              <a:ext cx="424252" cy="307777"/>
            </a:xfrm>
            <a:prstGeom prst="rect">
              <a:avLst/>
            </a:prstGeom>
          </p:spPr>
          <p:txBody>
            <a:bodyPr wrap="none">
              <a:spAutoFit/>
            </a:bodyPr>
            <a:lstStyle/>
            <a:p>
              <a:r>
                <a:rPr lang="en-US" sz="1400" dirty="0"/>
                <a:t>SHI</a:t>
              </a:r>
            </a:p>
          </p:txBody>
        </p:sp>
        <p:sp>
          <p:nvSpPr>
            <p:cNvPr id="35" name="Rectangle 34"/>
            <p:cNvSpPr/>
            <p:nvPr/>
          </p:nvSpPr>
          <p:spPr>
            <a:xfrm>
              <a:off x="5105400" y="6019800"/>
              <a:ext cx="675410" cy="307777"/>
            </a:xfrm>
            <a:prstGeom prst="rect">
              <a:avLst/>
            </a:prstGeom>
          </p:spPr>
          <p:txBody>
            <a:bodyPr wrap="none">
              <a:spAutoFit/>
            </a:bodyPr>
            <a:lstStyle/>
            <a:p>
              <a:r>
                <a:rPr lang="en-US" sz="1400" dirty="0" smtClean="0"/>
                <a:t>No SHI</a:t>
              </a:r>
              <a:endParaRPr lang="en-US" sz="1400" dirty="0"/>
            </a:p>
          </p:txBody>
        </p:sp>
        <p:sp>
          <p:nvSpPr>
            <p:cNvPr id="36" name="Rectangle 35"/>
            <p:cNvSpPr/>
            <p:nvPr/>
          </p:nvSpPr>
          <p:spPr>
            <a:xfrm>
              <a:off x="5737558" y="6019800"/>
              <a:ext cx="424252" cy="307777"/>
            </a:xfrm>
            <a:prstGeom prst="rect">
              <a:avLst/>
            </a:prstGeom>
          </p:spPr>
          <p:txBody>
            <a:bodyPr wrap="none">
              <a:spAutoFit/>
            </a:bodyPr>
            <a:lstStyle/>
            <a:p>
              <a:r>
                <a:rPr lang="en-US" sz="1400" dirty="0"/>
                <a:t>SHI</a:t>
              </a:r>
            </a:p>
          </p:txBody>
        </p:sp>
        <p:sp>
          <p:nvSpPr>
            <p:cNvPr id="37" name="Rectangle 36"/>
            <p:cNvSpPr/>
            <p:nvPr/>
          </p:nvSpPr>
          <p:spPr>
            <a:xfrm>
              <a:off x="6411190" y="6019800"/>
              <a:ext cx="675410" cy="307777"/>
            </a:xfrm>
            <a:prstGeom prst="rect">
              <a:avLst/>
            </a:prstGeom>
          </p:spPr>
          <p:txBody>
            <a:bodyPr wrap="none">
              <a:spAutoFit/>
            </a:bodyPr>
            <a:lstStyle/>
            <a:p>
              <a:r>
                <a:rPr lang="en-US" sz="1400" dirty="0" smtClean="0"/>
                <a:t>No SHI</a:t>
              </a:r>
              <a:endParaRPr lang="en-US" sz="1400" dirty="0"/>
            </a:p>
          </p:txBody>
        </p:sp>
        <p:sp>
          <p:nvSpPr>
            <p:cNvPr id="38" name="Rectangle 37"/>
            <p:cNvSpPr/>
            <p:nvPr/>
          </p:nvSpPr>
          <p:spPr>
            <a:xfrm>
              <a:off x="7043348" y="6019800"/>
              <a:ext cx="424252" cy="307777"/>
            </a:xfrm>
            <a:prstGeom prst="rect">
              <a:avLst/>
            </a:prstGeom>
          </p:spPr>
          <p:txBody>
            <a:bodyPr wrap="none">
              <a:spAutoFit/>
            </a:bodyPr>
            <a:lstStyle/>
            <a:p>
              <a:r>
                <a:rPr lang="en-US" sz="1400" dirty="0"/>
                <a:t>SHI</a:t>
              </a:r>
            </a:p>
          </p:txBody>
        </p:sp>
        <p:sp>
          <p:nvSpPr>
            <p:cNvPr id="39" name="Rectangle 38"/>
            <p:cNvSpPr/>
            <p:nvPr/>
          </p:nvSpPr>
          <p:spPr>
            <a:xfrm>
              <a:off x="4191000" y="6324600"/>
              <a:ext cx="442048" cy="307777"/>
            </a:xfrm>
            <a:prstGeom prst="rect">
              <a:avLst/>
            </a:prstGeom>
          </p:spPr>
          <p:txBody>
            <a:bodyPr wrap="none">
              <a:spAutoFit/>
            </a:bodyPr>
            <a:lstStyle/>
            <a:p>
              <a:r>
                <a:rPr lang="en-US" sz="1400" dirty="0" smtClean="0"/>
                <a:t>MA</a:t>
              </a:r>
              <a:endParaRPr lang="en-US" sz="1400" dirty="0"/>
            </a:p>
          </p:txBody>
        </p:sp>
        <p:sp>
          <p:nvSpPr>
            <p:cNvPr id="40" name="Rectangle 39"/>
            <p:cNvSpPr/>
            <p:nvPr/>
          </p:nvSpPr>
          <p:spPr>
            <a:xfrm>
              <a:off x="5410200" y="6324600"/>
              <a:ext cx="1295400" cy="307777"/>
            </a:xfrm>
            <a:prstGeom prst="rect">
              <a:avLst/>
            </a:prstGeom>
          </p:spPr>
          <p:txBody>
            <a:bodyPr wrap="square">
              <a:spAutoFit/>
            </a:bodyPr>
            <a:lstStyle/>
            <a:p>
              <a:r>
                <a:rPr lang="en-US" sz="1400" dirty="0" smtClean="0"/>
                <a:t>Lynn</a:t>
              </a:r>
              <a:endParaRPr lang="en-US" sz="1400" dirty="0"/>
            </a:p>
          </p:txBody>
        </p:sp>
        <p:sp>
          <p:nvSpPr>
            <p:cNvPr id="41" name="Rectangle 40"/>
            <p:cNvSpPr/>
            <p:nvPr/>
          </p:nvSpPr>
          <p:spPr>
            <a:xfrm>
              <a:off x="6366122" y="6324600"/>
              <a:ext cx="1025278" cy="307777"/>
            </a:xfrm>
            <a:prstGeom prst="rect">
              <a:avLst/>
            </a:prstGeom>
          </p:spPr>
          <p:txBody>
            <a:bodyPr wrap="none">
              <a:spAutoFit/>
            </a:bodyPr>
            <a:lstStyle/>
            <a:p>
              <a:r>
                <a:rPr lang="en-US" sz="1400" dirty="0" smtClean="0"/>
                <a:t>Chelmsford</a:t>
              </a:r>
              <a:endParaRPr lang="en-US" sz="1400" dirty="0"/>
            </a:p>
          </p:txBody>
        </p:sp>
        <p:cxnSp>
          <p:nvCxnSpPr>
            <p:cNvPr id="42" name="Straight Arrow Connector 41"/>
            <p:cNvCxnSpPr/>
            <p:nvPr/>
          </p:nvCxnSpPr>
          <p:spPr>
            <a:xfrm>
              <a:off x="4114800" y="4724400"/>
              <a:ext cx="685800" cy="381000"/>
            </a:xfrm>
            <a:prstGeom prst="straightConnector1">
              <a:avLst/>
            </a:prstGeom>
            <a:ln w="12700">
              <a:solidFill>
                <a:schemeClr val="bg1">
                  <a:lumMod val="85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5334000" y="4797623"/>
              <a:ext cx="762000" cy="304800"/>
            </a:xfrm>
            <a:prstGeom prst="straightConnector1">
              <a:avLst/>
            </a:prstGeom>
            <a:ln w="12700">
              <a:solidFill>
                <a:schemeClr val="bg1">
                  <a:lumMod val="85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629400" y="3657600"/>
              <a:ext cx="685800" cy="381000"/>
            </a:xfrm>
            <a:prstGeom prst="straightConnector1">
              <a:avLst/>
            </a:prstGeom>
            <a:ln w="12700">
              <a:solidFill>
                <a:schemeClr val="bg1">
                  <a:lumMod val="85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4267200" y="4724400"/>
              <a:ext cx="304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p:cNvSpPr/>
            <p:nvPr/>
          </p:nvSpPr>
          <p:spPr>
            <a:xfrm>
              <a:off x="4191000" y="4724400"/>
              <a:ext cx="549963" cy="307777"/>
            </a:xfrm>
            <a:prstGeom prst="rect">
              <a:avLst/>
            </a:prstGeom>
          </p:spPr>
          <p:txBody>
            <a:bodyPr wrap="none">
              <a:spAutoFit/>
            </a:bodyPr>
            <a:lstStyle/>
            <a:p>
              <a:r>
                <a:rPr lang="en-US" sz="1400" dirty="0" smtClean="0"/>
                <a:t>-15%</a:t>
              </a:r>
              <a:endParaRPr lang="en-US" sz="1400" dirty="0"/>
            </a:p>
          </p:txBody>
        </p:sp>
        <p:sp>
          <p:nvSpPr>
            <p:cNvPr id="47" name="Rectangle 46"/>
            <p:cNvSpPr/>
            <p:nvPr/>
          </p:nvSpPr>
          <p:spPr>
            <a:xfrm>
              <a:off x="5486400" y="47244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p:cNvSpPr/>
            <p:nvPr/>
          </p:nvSpPr>
          <p:spPr>
            <a:xfrm>
              <a:off x="5410200" y="4797623"/>
              <a:ext cx="499556" cy="307777"/>
            </a:xfrm>
            <a:prstGeom prst="rect">
              <a:avLst/>
            </a:prstGeom>
          </p:spPr>
          <p:txBody>
            <a:bodyPr wrap="none">
              <a:spAutoFit/>
            </a:bodyPr>
            <a:lstStyle/>
            <a:p>
              <a:r>
                <a:rPr lang="en-US" sz="1400" dirty="0" smtClean="0"/>
                <a:t> -5%</a:t>
              </a:r>
              <a:endParaRPr lang="en-US" sz="1400" dirty="0"/>
            </a:p>
          </p:txBody>
        </p:sp>
        <p:sp>
          <p:nvSpPr>
            <p:cNvPr id="49" name="Rectangle 48"/>
            <p:cNvSpPr/>
            <p:nvPr/>
          </p:nvSpPr>
          <p:spPr>
            <a:xfrm>
              <a:off x="6781800" y="3733800"/>
              <a:ext cx="38100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p:cNvSpPr/>
            <p:nvPr/>
          </p:nvSpPr>
          <p:spPr>
            <a:xfrm>
              <a:off x="6744003" y="3654623"/>
              <a:ext cx="549963" cy="307777"/>
            </a:xfrm>
            <a:prstGeom prst="rect">
              <a:avLst/>
            </a:prstGeom>
          </p:spPr>
          <p:txBody>
            <a:bodyPr wrap="none">
              <a:spAutoFit/>
            </a:bodyPr>
            <a:lstStyle/>
            <a:p>
              <a:r>
                <a:rPr lang="en-US" sz="1400" dirty="0" smtClean="0"/>
                <a:t>-27%</a:t>
              </a:r>
              <a:endParaRPr lang="en-US" sz="1400" dirty="0"/>
            </a:p>
          </p:txBody>
        </p:sp>
      </p:grpSp>
    </p:spTree>
    <p:extLst>
      <p:ext uri="{BB962C8B-B14F-4D97-AF65-F5344CB8AC3E}">
        <p14:creationId xmlns:p14="http://schemas.microsoft.com/office/powerpoint/2010/main" xmlns="" val="1416918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090672"/>
          </a:xfrm>
        </p:spPr>
        <p:txBody>
          <a:bodyPr/>
          <a:lstStyle/>
          <a:p>
            <a:r>
              <a:rPr lang="en-US" dirty="0" smtClean="0"/>
              <a:t>Contact: </a:t>
            </a:r>
            <a:r>
              <a:rPr lang="en-US" dirty="0" smtClean="0">
                <a:hlinkClick r:id="rId2"/>
              </a:rPr>
              <a:t>amy.stitely@state.ma.us</a:t>
            </a:r>
            <a:r>
              <a:rPr lang="en-US" dirty="0" smtClean="0"/>
              <a:t> </a:t>
            </a:r>
            <a:endParaRPr lang="en-US" dirty="0"/>
          </a:p>
        </p:txBody>
      </p:sp>
      <p:sp>
        <p:nvSpPr>
          <p:cNvPr id="3" name="Date Placeholder 2"/>
          <p:cNvSpPr>
            <a:spLocks noGrp="1"/>
          </p:cNvSpPr>
          <p:nvPr>
            <p:ph type="dt" sz="half" idx="10"/>
          </p:nvPr>
        </p:nvSpPr>
        <p:spPr/>
        <p:txBody>
          <a:bodyPr/>
          <a:lstStyle/>
          <a:p>
            <a:pPr algn="r"/>
            <a:r>
              <a:rPr lang="en-US" dirty="0" smtClean="0"/>
              <a:t>10/8/2013</a:t>
            </a:r>
            <a:endParaRPr lang="en-US" dirty="0"/>
          </a:p>
        </p:txBody>
      </p:sp>
      <p:sp>
        <p:nvSpPr>
          <p:cNvPr id="4" name="Title 3"/>
          <p:cNvSpPr>
            <a:spLocks noGrp="1"/>
          </p:cNvSpPr>
          <p:nvPr>
            <p:ph type="title"/>
          </p:nvPr>
        </p:nvSpPr>
        <p:spPr/>
        <p:txBody>
          <a:bodyPr/>
          <a:lstStyle/>
          <a:p>
            <a:r>
              <a:rPr lang="en-US" dirty="0" smtClean="0"/>
              <a:t>Thank you! </a:t>
            </a:r>
            <a:endParaRPr lang="en-US" dirty="0"/>
          </a:p>
        </p:txBody>
      </p:sp>
      <p:pic>
        <p:nvPicPr>
          <p:cNvPr id="5" name="Picture 2" descr="http://ocdweb/OAF/Administrative/Logosgallery/logo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8" name="Group 17"/>
          <p:cNvGrpSpPr/>
          <p:nvPr/>
        </p:nvGrpSpPr>
        <p:grpSpPr>
          <a:xfrm>
            <a:off x="0" y="2452040"/>
            <a:ext cx="9220200" cy="3667403"/>
            <a:chOff x="-1668" y="1742797"/>
            <a:chExt cx="9220200" cy="3667403"/>
          </a:xfrm>
        </p:grpSpPr>
        <p:pic>
          <p:nvPicPr>
            <p:cNvPr id="19" name="Picture 4" descr="\\OCD-FP-004\searly$\My Documents\My Pictures\Hopedale\IMG_2474.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0673" r="4582" b="24138"/>
            <a:stretch/>
          </p:blipFill>
          <p:spPr bwMode="auto">
            <a:xfrm>
              <a:off x="2530431" y="1742797"/>
              <a:ext cx="3255967" cy="166146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5" descr="\\OCD-FP-004\searly$\My Documents\My Pictures\Lynnfield\667-1 Colonial Gardens\IMG_2500.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1668" y="2476787"/>
              <a:ext cx="2790587" cy="2084327"/>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0267" t="4986" b="9506"/>
            <a:stretch/>
          </p:blipFill>
          <p:spPr bwMode="auto">
            <a:xfrm>
              <a:off x="5455201" y="2477294"/>
              <a:ext cx="3763331" cy="2689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7"/>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5059" t="19643" r="16402" b="35118"/>
            <a:stretch/>
          </p:blipFill>
          <p:spPr bwMode="auto">
            <a:xfrm>
              <a:off x="2374537" y="3755571"/>
              <a:ext cx="3830150" cy="16546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Rectangle 22"/>
          <p:cNvSpPr/>
          <p:nvPr/>
        </p:nvSpPr>
        <p:spPr>
          <a:xfrm>
            <a:off x="685800" y="5223041"/>
            <a:ext cx="866268" cy="276999"/>
          </a:xfrm>
          <a:prstGeom prst="rect">
            <a:avLst/>
          </a:prstGeom>
        </p:spPr>
        <p:txBody>
          <a:bodyPr wrap="none">
            <a:spAutoFit/>
          </a:bodyPr>
          <a:lstStyle/>
          <a:p>
            <a:r>
              <a:rPr lang="en-US" sz="1200" dirty="0" smtClean="0">
                <a:solidFill>
                  <a:schemeClr val="tx1">
                    <a:lumMod val="50000"/>
                    <a:lumOff val="50000"/>
                  </a:schemeClr>
                </a:solidFill>
              </a:rPr>
              <a:t>Lynnfield</a:t>
            </a:r>
            <a:endParaRPr lang="en-US" sz="1200" dirty="0">
              <a:solidFill>
                <a:schemeClr val="tx1">
                  <a:lumMod val="50000"/>
                  <a:lumOff val="50000"/>
                </a:schemeClr>
              </a:solidFill>
            </a:endParaRPr>
          </a:p>
        </p:txBody>
      </p:sp>
      <p:sp>
        <p:nvSpPr>
          <p:cNvPr id="24" name="Rectangle 23"/>
          <p:cNvSpPr/>
          <p:nvPr/>
        </p:nvSpPr>
        <p:spPr>
          <a:xfrm>
            <a:off x="3859698" y="6123801"/>
            <a:ext cx="709524" cy="276999"/>
          </a:xfrm>
          <a:prstGeom prst="rect">
            <a:avLst/>
          </a:prstGeom>
        </p:spPr>
        <p:txBody>
          <a:bodyPr wrap="none">
            <a:spAutoFit/>
          </a:bodyPr>
          <a:lstStyle/>
          <a:p>
            <a:r>
              <a:rPr lang="en-US" sz="1200" dirty="0" smtClean="0">
                <a:solidFill>
                  <a:srgbClr val="7F7F7F"/>
                </a:solidFill>
              </a:rPr>
              <a:t>Oxford</a:t>
            </a:r>
            <a:endParaRPr lang="en-US" sz="1200" dirty="0">
              <a:solidFill>
                <a:srgbClr val="7F7F7F"/>
              </a:solidFill>
            </a:endParaRPr>
          </a:p>
        </p:txBody>
      </p:sp>
      <p:sp>
        <p:nvSpPr>
          <p:cNvPr id="25" name="Rectangle 24"/>
          <p:cNvSpPr/>
          <p:nvPr/>
        </p:nvSpPr>
        <p:spPr>
          <a:xfrm>
            <a:off x="7162800" y="5832641"/>
            <a:ext cx="847032" cy="276999"/>
          </a:xfrm>
          <a:prstGeom prst="rect">
            <a:avLst/>
          </a:prstGeom>
        </p:spPr>
        <p:txBody>
          <a:bodyPr wrap="none">
            <a:spAutoFit/>
          </a:bodyPr>
          <a:lstStyle/>
          <a:p>
            <a:r>
              <a:rPr lang="en-US" sz="1200" dirty="0" smtClean="0">
                <a:solidFill>
                  <a:schemeClr val="tx1">
                    <a:lumMod val="50000"/>
                    <a:lumOff val="50000"/>
                  </a:schemeClr>
                </a:solidFill>
              </a:rPr>
              <a:t>Brockton</a:t>
            </a:r>
            <a:endParaRPr lang="en-US" sz="1200" dirty="0">
              <a:solidFill>
                <a:schemeClr val="tx1">
                  <a:lumMod val="50000"/>
                  <a:lumOff val="50000"/>
                </a:schemeClr>
              </a:solidFill>
            </a:endParaRPr>
          </a:p>
        </p:txBody>
      </p:sp>
      <p:sp>
        <p:nvSpPr>
          <p:cNvPr id="26" name="Rectangle 25"/>
          <p:cNvSpPr/>
          <p:nvPr/>
        </p:nvSpPr>
        <p:spPr>
          <a:xfrm>
            <a:off x="3429000" y="4080041"/>
            <a:ext cx="1173894" cy="276999"/>
          </a:xfrm>
          <a:prstGeom prst="rect">
            <a:avLst/>
          </a:prstGeom>
        </p:spPr>
        <p:txBody>
          <a:bodyPr wrap="none">
            <a:spAutoFit/>
          </a:bodyPr>
          <a:lstStyle/>
          <a:p>
            <a:r>
              <a:rPr lang="en-US" sz="1200" dirty="0" smtClean="0">
                <a:solidFill>
                  <a:schemeClr val="tx1">
                    <a:lumMod val="50000"/>
                    <a:lumOff val="50000"/>
                  </a:schemeClr>
                </a:solidFill>
              </a:rPr>
              <a:t>Westborough</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xmlns="" val="2831678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7315200" cy="4614672"/>
          </a:xfrm>
        </p:spPr>
        <p:txBody>
          <a:bodyPr>
            <a:normAutofit lnSpcReduction="10000"/>
          </a:bodyPr>
          <a:lstStyle/>
          <a:p>
            <a:pPr>
              <a:defRPr/>
            </a:pPr>
            <a:r>
              <a:rPr lang="en-US" sz="2800" dirty="0" smtClean="0"/>
              <a:t>Overview of Public Housing in MA</a:t>
            </a:r>
          </a:p>
          <a:p>
            <a:pPr>
              <a:defRPr/>
            </a:pPr>
            <a:endParaRPr lang="en-US" sz="2800" dirty="0" smtClean="0"/>
          </a:p>
          <a:p>
            <a:pPr>
              <a:defRPr/>
            </a:pPr>
            <a:r>
              <a:rPr lang="en-US" sz="2800" dirty="0" smtClean="0"/>
              <a:t>Ch.667 Program for Elderly &amp; Special Needs Residents</a:t>
            </a:r>
          </a:p>
          <a:p>
            <a:pPr lvl="1">
              <a:defRPr/>
            </a:pPr>
            <a:r>
              <a:rPr lang="en-US" sz="2400" dirty="0" smtClean="0"/>
              <a:t>Operations</a:t>
            </a:r>
          </a:p>
          <a:p>
            <a:pPr lvl="1">
              <a:defRPr/>
            </a:pPr>
            <a:r>
              <a:rPr lang="en-US" sz="2400" dirty="0" smtClean="0"/>
              <a:t>Portfolio</a:t>
            </a:r>
          </a:p>
          <a:p>
            <a:pPr>
              <a:defRPr/>
            </a:pPr>
            <a:endParaRPr lang="en-US" sz="2800" dirty="0" smtClean="0"/>
          </a:p>
          <a:p>
            <a:pPr>
              <a:defRPr/>
            </a:pPr>
            <a:r>
              <a:rPr lang="en-US" sz="2800" dirty="0" smtClean="0"/>
              <a:t>Current Challenges </a:t>
            </a:r>
          </a:p>
          <a:p>
            <a:pPr>
              <a:defRPr/>
            </a:pPr>
            <a:endParaRPr lang="en-US" sz="2800" dirty="0" smtClean="0"/>
          </a:p>
          <a:p>
            <a:pPr>
              <a:defRPr/>
            </a:pPr>
            <a:r>
              <a:rPr lang="en-US" sz="2800" dirty="0" smtClean="0"/>
              <a:t>Strategies for Moving Forward</a:t>
            </a:r>
            <a:endParaRPr lang="en-US" sz="2000" dirty="0" smtClean="0"/>
          </a:p>
          <a:p>
            <a:pPr>
              <a:defRPr/>
            </a:pPr>
            <a:endParaRPr lang="en-US" sz="2800" dirty="0" smtClean="0"/>
          </a:p>
          <a:p>
            <a:pPr>
              <a:defRPr/>
            </a:pPr>
            <a:endParaRPr lang="en-US" sz="2400" dirty="0" smtClean="0"/>
          </a:p>
        </p:txBody>
      </p:sp>
      <p:sp>
        <p:nvSpPr>
          <p:cNvPr id="7" name="Date Placeholder 6"/>
          <p:cNvSpPr>
            <a:spLocks noGrp="1"/>
          </p:cNvSpPr>
          <p:nvPr>
            <p:ph type="dt" sz="half" idx="10"/>
          </p:nvPr>
        </p:nvSpPr>
        <p:spPr>
          <a:xfrm>
            <a:off x="6727032" y="6407944"/>
            <a:ext cx="2112168" cy="297656"/>
          </a:xfrm>
        </p:spPr>
        <p:txBody>
          <a:bodyPr/>
          <a:lstStyle/>
          <a:p>
            <a:pPr algn="r"/>
            <a:r>
              <a:rPr lang="en-US" dirty="0" smtClean="0"/>
              <a:t>10/8/2013</a:t>
            </a:r>
            <a:endParaRPr lang="en-US" dirty="0"/>
          </a:p>
        </p:txBody>
      </p:sp>
      <p:sp>
        <p:nvSpPr>
          <p:cNvPr id="2" name="Title 1"/>
          <p:cNvSpPr>
            <a:spLocks noGrp="1"/>
          </p:cNvSpPr>
          <p:nvPr>
            <p:ph type="title"/>
          </p:nvPr>
        </p:nvSpPr>
        <p:spPr/>
        <p:txBody>
          <a:bodyPr/>
          <a:lstStyle/>
          <a:p>
            <a:r>
              <a:rPr lang="en-US" dirty="0" smtClean="0"/>
              <a:t>Discussion Outline</a:t>
            </a:r>
            <a:endParaRPr lang="en-US" dirty="0"/>
          </a:p>
        </p:txBody>
      </p:sp>
      <p:pic>
        <p:nvPicPr>
          <p:cNvPr id="9" name="Picture 2" descr="http://ocdweb/OAF/Administrative/Logosgallery/logo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0807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800" dirty="0"/>
              <a:t>240 Local Housing Authorities </a:t>
            </a:r>
            <a:r>
              <a:rPr lang="en-US" sz="2800" dirty="0" smtClean="0"/>
              <a:t>(LHAs)</a:t>
            </a:r>
          </a:p>
          <a:p>
            <a:pPr>
              <a:defRPr/>
            </a:pPr>
            <a:r>
              <a:rPr lang="en-US" sz="2800" dirty="0" smtClean="0"/>
              <a:t>37,441 Federal Units</a:t>
            </a:r>
          </a:p>
          <a:p>
            <a:pPr>
              <a:defRPr/>
            </a:pPr>
            <a:r>
              <a:rPr lang="en-US" sz="2800" b="1" dirty="0" smtClean="0"/>
              <a:t>45,635 State Units </a:t>
            </a:r>
          </a:p>
          <a:p>
            <a:pPr marL="109728" indent="0">
              <a:buNone/>
            </a:pPr>
            <a:endParaRPr lang="en-US" dirty="0"/>
          </a:p>
        </p:txBody>
      </p:sp>
      <p:sp>
        <p:nvSpPr>
          <p:cNvPr id="7" name="Date Placeholder 6"/>
          <p:cNvSpPr>
            <a:spLocks noGrp="1"/>
          </p:cNvSpPr>
          <p:nvPr>
            <p:ph type="dt" sz="half" idx="10"/>
          </p:nvPr>
        </p:nvSpPr>
        <p:spPr>
          <a:xfrm>
            <a:off x="6727032" y="6407944"/>
            <a:ext cx="2112168" cy="297656"/>
          </a:xfrm>
        </p:spPr>
        <p:txBody>
          <a:bodyPr/>
          <a:lstStyle/>
          <a:p>
            <a:pPr algn="r"/>
            <a:r>
              <a:rPr lang="en-US" dirty="0" smtClean="0"/>
              <a:t>10/8/2013</a:t>
            </a:r>
            <a:endParaRPr lang="en-US" dirty="0"/>
          </a:p>
        </p:txBody>
      </p:sp>
      <p:sp>
        <p:nvSpPr>
          <p:cNvPr id="2" name="Title 1"/>
          <p:cNvSpPr>
            <a:spLocks noGrp="1"/>
          </p:cNvSpPr>
          <p:nvPr>
            <p:ph type="title"/>
          </p:nvPr>
        </p:nvSpPr>
        <p:spPr/>
        <p:txBody>
          <a:bodyPr/>
          <a:lstStyle/>
          <a:p>
            <a:r>
              <a:rPr lang="en-US" dirty="0" smtClean="0"/>
              <a:t>Overview Public Housing in MA</a:t>
            </a:r>
            <a:endParaRPr lang="en-US" dirty="0"/>
          </a:p>
        </p:txBody>
      </p:sp>
      <p:graphicFrame>
        <p:nvGraphicFramePr>
          <p:cNvPr id="5" name="Chart 4"/>
          <p:cNvGraphicFramePr/>
          <p:nvPr>
            <p:extLst>
              <p:ext uri="{D42A27DB-BD31-4B8C-83A1-F6EECF244321}">
                <p14:modId xmlns:p14="http://schemas.microsoft.com/office/powerpoint/2010/main" xmlns="" val="2321534183"/>
              </p:ext>
            </p:extLst>
          </p:nvPr>
        </p:nvGraphicFramePr>
        <p:xfrm>
          <a:off x="1295400" y="2286000"/>
          <a:ext cx="87630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5"/>
          <p:cNvSpPr/>
          <p:nvPr/>
        </p:nvSpPr>
        <p:spPr>
          <a:xfrm rot="17834688">
            <a:off x="4708441" y="2407537"/>
            <a:ext cx="400451" cy="12252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2" descr="http://ocdweb/OAF/Administrative/Logosgallery/logosmal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8145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107509"/>
            <a:ext cx="8763000" cy="56419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Date Placeholder 6"/>
          <p:cNvSpPr>
            <a:spLocks noGrp="1"/>
          </p:cNvSpPr>
          <p:nvPr>
            <p:ph type="dt" sz="half" idx="10"/>
          </p:nvPr>
        </p:nvSpPr>
        <p:spPr>
          <a:xfrm>
            <a:off x="6727032" y="6407944"/>
            <a:ext cx="2112168" cy="297656"/>
          </a:xfrm>
        </p:spPr>
        <p:txBody>
          <a:bodyPr/>
          <a:lstStyle/>
          <a:p>
            <a:pPr algn="r"/>
            <a:r>
              <a:rPr lang="en-US" dirty="0" smtClean="0"/>
              <a:t>10/8/2013</a:t>
            </a:r>
            <a:endParaRPr lang="en-US" dirty="0"/>
          </a:p>
        </p:txBody>
      </p:sp>
      <p:sp>
        <p:nvSpPr>
          <p:cNvPr id="2" name="Title 1"/>
          <p:cNvSpPr>
            <a:spLocks noGrp="1"/>
          </p:cNvSpPr>
          <p:nvPr>
            <p:ph type="title"/>
          </p:nvPr>
        </p:nvSpPr>
        <p:spPr/>
        <p:txBody>
          <a:bodyPr>
            <a:normAutofit/>
          </a:bodyPr>
          <a:lstStyle/>
          <a:p>
            <a:r>
              <a:rPr lang="en-US" dirty="0" smtClean="0"/>
              <a:t>Locating </a:t>
            </a:r>
            <a:r>
              <a:rPr lang="en-US" dirty="0"/>
              <a:t>C</a:t>
            </a:r>
            <a:r>
              <a:rPr lang="en-US" dirty="0" smtClean="0"/>
              <a:t>h. 667 housing</a:t>
            </a:r>
            <a:endParaRPr lang="en-US" dirty="0"/>
          </a:p>
        </p:txBody>
      </p:sp>
      <p:pic>
        <p:nvPicPr>
          <p:cNvPr id="13" name="Picture 2" descr="http://ocdweb/OAF/Administrative/Logosgallery/logosmal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510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5800" y="1362075"/>
            <a:ext cx="4114799" cy="4456811"/>
          </a:xfrm>
        </p:spPr>
        <p:txBody>
          <a:bodyPr>
            <a:normAutofit fontScale="92500"/>
          </a:bodyPr>
          <a:lstStyle/>
          <a:p>
            <a:r>
              <a:rPr lang="en-US" dirty="0" smtClean="0"/>
              <a:t>Who is eligible?</a:t>
            </a:r>
          </a:p>
          <a:p>
            <a:pPr lvl="1"/>
            <a:r>
              <a:rPr lang="en-US" dirty="0" smtClean="0"/>
              <a:t>Age 60 or higher</a:t>
            </a:r>
          </a:p>
          <a:p>
            <a:pPr lvl="1"/>
            <a:r>
              <a:rPr lang="en-US" dirty="0" smtClean="0"/>
              <a:t>Earn less than 80% Area Median Income (AMI)</a:t>
            </a:r>
          </a:p>
          <a:p>
            <a:pPr lvl="1"/>
            <a:endParaRPr lang="en-US" dirty="0"/>
          </a:p>
          <a:p>
            <a:r>
              <a:rPr lang="en-US" dirty="0" smtClean="0"/>
              <a:t>Who do we serve?</a:t>
            </a:r>
          </a:p>
          <a:p>
            <a:pPr lvl="1"/>
            <a:r>
              <a:rPr lang="en-US" dirty="0" smtClean="0"/>
              <a:t>Estimate most residents in upper 70s</a:t>
            </a:r>
          </a:p>
          <a:p>
            <a:pPr lvl="1"/>
            <a:r>
              <a:rPr lang="en-US" dirty="0" smtClean="0"/>
              <a:t>Vast majority earn less than 30% AMI</a:t>
            </a:r>
          </a:p>
          <a:p>
            <a:pPr lvl="1"/>
            <a:r>
              <a:rPr lang="en-US" dirty="0" smtClean="0"/>
              <a:t>Most units occupied by one adult</a:t>
            </a:r>
          </a:p>
          <a:p>
            <a:pPr lvl="1"/>
            <a:endParaRPr lang="en-US" dirty="0"/>
          </a:p>
          <a:p>
            <a:pPr marL="109728" indent="0">
              <a:buNone/>
            </a:pPr>
            <a:endParaRPr lang="en-US" dirty="0"/>
          </a:p>
        </p:txBody>
      </p:sp>
      <p:sp>
        <p:nvSpPr>
          <p:cNvPr id="3" name="Date Placeholder 2"/>
          <p:cNvSpPr>
            <a:spLocks noGrp="1"/>
          </p:cNvSpPr>
          <p:nvPr>
            <p:ph type="dt" sz="half" idx="10"/>
          </p:nvPr>
        </p:nvSpPr>
        <p:spPr/>
        <p:txBody>
          <a:bodyPr/>
          <a:lstStyle/>
          <a:p>
            <a:pPr algn="r"/>
            <a:r>
              <a:rPr lang="en-US" dirty="0" smtClean="0"/>
              <a:t>10/8/2013</a:t>
            </a:r>
            <a:endParaRPr lang="en-US" dirty="0"/>
          </a:p>
        </p:txBody>
      </p:sp>
      <p:sp>
        <p:nvSpPr>
          <p:cNvPr id="4" name="Title 3"/>
          <p:cNvSpPr>
            <a:spLocks noGrp="1"/>
          </p:cNvSpPr>
          <p:nvPr>
            <p:ph type="title"/>
          </p:nvPr>
        </p:nvSpPr>
        <p:spPr/>
        <p:txBody>
          <a:bodyPr/>
          <a:lstStyle/>
          <a:p>
            <a:r>
              <a:rPr lang="en-US" dirty="0" smtClean="0"/>
              <a:t>Ch. 667 Elderly Residents</a:t>
            </a:r>
            <a:endParaRPr lang="en-US" dirty="0"/>
          </a:p>
        </p:txBody>
      </p:sp>
      <p:pic>
        <p:nvPicPr>
          <p:cNvPr id="5" name="Picture 2" descr="http://ocdweb/OAF/Administrative/Logosgallery/logo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Ocd-fp-004\housdev$\CPS Chapter 200 &amp; 667 Capital Needs Assessment\C 200 &amp; 667 Photos by Diversified Intelligence\Photos\Quincy 667-3 bld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3937" y="1314449"/>
            <a:ext cx="3471863" cy="4629151"/>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3276600" y="5943600"/>
            <a:ext cx="1219200" cy="276999"/>
          </a:xfrm>
          <a:prstGeom prst="rect">
            <a:avLst/>
          </a:prstGeom>
          <a:noFill/>
        </p:spPr>
        <p:txBody>
          <a:bodyPr wrap="square" rtlCol="0">
            <a:spAutoFit/>
          </a:bodyPr>
          <a:lstStyle/>
          <a:p>
            <a:pPr algn="r"/>
            <a:r>
              <a:rPr lang="en-US" sz="1200" dirty="0" smtClean="0"/>
              <a:t>Quincy</a:t>
            </a:r>
            <a:endParaRPr lang="en-US" sz="1200" dirty="0"/>
          </a:p>
        </p:txBody>
      </p:sp>
    </p:spTree>
    <p:extLst>
      <p:ext uri="{BB962C8B-B14F-4D97-AF65-F5344CB8AC3E}">
        <p14:creationId xmlns:p14="http://schemas.microsoft.com/office/powerpoint/2010/main" xmlns="" val="659214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229810"/>
            <a:ext cx="4343400" cy="5242427"/>
          </a:xfrm>
        </p:spPr>
        <p:txBody>
          <a:bodyPr>
            <a:normAutofit/>
          </a:bodyPr>
          <a:lstStyle/>
          <a:p>
            <a:pPr lvl="1"/>
            <a:endParaRPr lang="en-US" dirty="0"/>
          </a:p>
          <a:p>
            <a:r>
              <a:rPr lang="en-US" dirty="0" smtClean="0"/>
              <a:t>Rent</a:t>
            </a:r>
            <a:endParaRPr lang="en-US" dirty="0"/>
          </a:p>
          <a:p>
            <a:pPr lvl="1"/>
            <a:r>
              <a:rPr lang="en-US" dirty="0" smtClean="0"/>
              <a:t>Tenant pays 30</a:t>
            </a:r>
            <a:r>
              <a:rPr lang="en-US" dirty="0"/>
              <a:t>% of income</a:t>
            </a:r>
          </a:p>
          <a:p>
            <a:pPr lvl="1"/>
            <a:r>
              <a:rPr lang="en-US" dirty="0" smtClean="0"/>
              <a:t>Avg </a:t>
            </a:r>
            <a:r>
              <a:rPr lang="en-US" dirty="0"/>
              <a:t>rent is $330/mo </a:t>
            </a:r>
          </a:p>
          <a:p>
            <a:pPr lvl="1"/>
            <a:r>
              <a:rPr lang="en-US" dirty="0"/>
              <a:t>Range is $250-450/mo</a:t>
            </a:r>
          </a:p>
          <a:p>
            <a:pPr lvl="1"/>
            <a:endParaRPr lang="en-US" dirty="0"/>
          </a:p>
          <a:p>
            <a:r>
              <a:rPr lang="en-US" dirty="0"/>
              <a:t>Demand for Units</a:t>
            </a:r>
          </a:p>
          <a:p>
            <a:pPr lvl="1"/>
            <a:r>
              <a:rPr lang="en-US" dirty="0"/>
              <a:t>Vacancy rate is 1.6% (484 units)</a:t>
            </a:r>
          </a:p>
          <a:p>
            <a:pPr lvl="1"/>
            <a:r>
              <a:rPr lang="en-US" dirty="0"/>
              <a:t>Waitlists vary across </a:t>
            </a:r>
            <a:r>
              <a:rPr lang="en-US" dirty="0" smtClean="0"/>
              <a:t>communities/markets</a:t>
            </a:r>
            <a:endParaRPr lang="en-US" dirty="0"/>
          </a:p>
          <a:p>
            <a:pPr marL="109728" indent="0">
              <a:buNone/>
            </a:pPr>
            <a:endParaRPr lang="en-US" dirty="0"/>
          </a:p>
        </p:txBody>
      </p:sp>
      <p:sp>
        <p:nvSpPr>
          <p:cNvPr id="3" name="Date Placeholder 2"/>
          <p:cNvSpPr>
            <a:spLocks noGrp="1"/>
          </p:cNvSpPr>
          <p:nvPr>
            <p:ph type="dt" sz="half" idx="10"/>
          </p:nvPr>
        </p:nvSpPr>
        <p:spPr/>
        <p:txBody>
          <a:bodyPr/>
          <a:lstStyle/>
          <a:p>
            <a:pPr algn="r"/>
            <a:r>
              <a:rPr lang="en-US" dirty="0" smtClean="0"/>
              <a:t>10/8/2013</a:t>
            </a:r>
            <a:endParaRPr lang="en-US" dirty="0"/>
          </a:p>
        </p:txBody>
      </p:sp>
      <p:sp>
        <p:nvSpPr>
          <p:cNvPr id="4" name="Title 3"/>
          <p:cNvSpPr>
            <a:spLocks noGrp="1"/>
          </p:cNvSpPr>
          <p:nvPr>
            <p:ph type="title"/>
          </p:nvPr>
        </p:nvSpPr>
        <p:spPr/>
        <p:txBody>
          <a:bodyPr/>
          <a:lstStyle/>
          <a:p>
            <a:r>
              <a:rPr lang="en-US" dirty="0" smtClean="0"/>
              <a:t>Ch. 667 Operations</a:t>
            </a:r>
            <a:endParaRPr lang="en-US" dirty="0"/>
          </a:p>
        </p:txBody>
      </p:sp>
      <p:pic>
        <p:nvPicPr>
          <p:cNvPr id="5" name="Picture 2" descr="http://ocdweb/OAF/Administrative/Logosgallery/logo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352800" y="5181600"/>
            <a:ext cx="1219200" cy="276999"/>
          </a:xfrm>
          <a:prstGeom prst="rect">
            <a:avLst/>
          </a:prstGeom>
          <a:noFill/>
        </p:spPr>
        <p:txBody>
          <a:bodyPr wrap="square" rtlCol="0">
            <a:spAutoFit/>
          </a:bodyPr>
          <a:lstStyle/>
          <a:p>
            <a:pPr algn="r"/>
            <a:r>
              <a:rPr lang="en-US" sz="1200" dirty="0" smtClean="0"/>
              <a:t>Abington</a:t>
            </a:r>
            <a:endParaRPr lang="en-US" sz="1200" dirty="0"/>
          </a:p>
        </p:txBody>
      </p:sp>
      <p:pic>
        <p:nvPicPr>
          <p:cNvPr id="4099" name="Picture 3" descr="\\Ocd-fp-004\housdev$\CPS Chapter 200 &amp; 667 Capital Needs Assessment\C 200 &amp; 667 Photos by Diversified Intelligence\Photos\Abington 667-1 Bldg (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7858" b="11645"/>
          <a:stretch/>
        </p:blipFill>
        <p:spPr bwMode="auto">
          <a:xfrm>
            <a:off x="381000" y="1828800"/>
            <a:ext cx="4191000" cy="33812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4048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dirty="0" smtClean="0"/>
              <a:t>Earliest construction was in 50s</a:t>
            </a:r>
          </a:p>
          <a:p>
            <a:r>
              <a:rPr lang="en-US" dirty="0" smtClean="0"/>
              <a:t>Most units were built in 60s and 70s</a:t>
            </a:r>
            <a:endParaRPr lang="en-US" dirty="0"/>
          </a:p>
        </p:txBody>
      </p:sp>
      <p:sp>
        <p:nvSpPr>
          <p:cNvPr id="2" name="Title 1"/>
          <p:cNvSpPr>
            <a:spLocks noGrp="1"/>
          </p:cNvSpPr>
          <p:nvPr>
            <p:ph type="title"/>
          </p:nvPr>
        </p:nvSpPr>
        <p:spPr/>
        <p:txBody>
          <a:bodyPr>
            <a:normAutofit/>
          </a:bodyPr>
          <a:lstStyle/>
          <a:p>
            <a:r>
              <a:rPr lang="en-US" dirty="0" smtClean="0"/>
              <a:t>Ch. 667 Building Portfolio</a:t>
            </a:r>
            <a:endParaRPr lang="en-US" dirty="0"/>
          </a:p>
        </p:txBody>
      </p:sp>
      <p:sp>
        <p:nvSpPr>
          <p:cNvPr id="4" name="Content Placeholder 2"/>
          <p:cNvSpPr txBox="1">
            <a:spLocks/>
          </p:cNvSpPr>
          <p:nvPr/>
        </p:nvSpPr>
        <p:spPr>
          <a:xfrm>
            <a:off x="623888" y="1870075"/>
            <a:ext cx="8801100" cy="45513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defRPr/>
            </a:pPr>
            <a:endParaRPr lang="en-US" dirty="0" smtClean="0">
              <a:ea typeface="ＭＳ Ｐゴシック" charset="0"/>
            </a:endParaRPr>
          </a:p>
          <a:p>
            <a:pPr lvl="1">
              <a:defRPr/>
            </a:pPr>
            <a:endParaRPr lang="en-US" sz="1100" dirty="0" smtClean="0">
              <a:ea typeface="ＭＳ Ｐゴシック" charset="0"/>
            </a:endParaRPr>
          </a:p>
        </p:txBody>
      </p:sp>
      <p:pic>
        <p:nvPicPr>
          <p:cNvPr id="6" name="Picture 2" descr="http://ocdweb/OAF/Administrative/Logosgallery/logosmal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Chart 6"/>
          <p:cNvGraphicFramePr>
            <a:graphicFrameLocks/>
          </p:cNvGraphicFramePr>
          <p:nvPr>
            <p:extLst>
              <p:ext uri="{D42A27DB-BD31-4B8C-83A1-F6EECF244321}">
                <p14:modId xmlns:p14="http://schemas.microsoft.com/office/powerpoint/2010/main" xmlns="" val="1832231804"/>
              </p:ext>
            </p:extLst>
          </p:nvPr>
        </p:nvGraphicFramePr>
        <p:xfrm>
          <a:off x="-228600" y="2133600"/>
          <a:ext cx="8382000" cy="4287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49820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331939616"/>
              </p:ext>
            </p:extLst>
          </p:nvPr>
        </p:nvGraphicFramePr>
        <p:xfrm>
          <a:off x="1460218" y="1905000"/>
          <a:ext cx="70104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Ch. 667 Units By Building Type</a:t>
            </a:r>
            <a:endParaRPr lang="en-US" dirty="0"/>
          </a:p>
        </p:txBody>
      </p:sp>
      <p:pic>
        <p:nvPicPr>
          <p:cNvPr id="5" name="Picture 2" descr="http://ocdweb/OAF/Administrative/Logosgallery/logosmal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Ocd-fp-004\housdev$\CPS Chapter 200 &amp; 667 Capital Needs Assessment\C 200 &amp; 667 Photos by Diversified Intelligence\Photos\Framingham 667-3 bldg.JPG"/>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rightnessContrast bright="20000" contrast="-20000"/>
                    </a14:imgEffect>
                  </a14:imgLayer>
                </a14:imgProps>
              </a:ext>
              <a:ext uri="{28A0092B-C50C-407E-A947-70E740481C1C}">
                <a14:useLocalDpi xmlns:a14="http://schemas.microsoft.com/office/drawing/2010/main" xmlns="" val="0"/>
              </a:ext>
            </a:extLst>
          </a:blip>
          <a:srcRect l="12381" t="21442" b="5397"/>
          <a:stretch/>
        </p:blipFill>
        <p:spPr bwMode="auto">
          <a:xfrm>
            <a:off x="5791200" y="4800600"/>
            <a:ext cx="2590800" cy="1622452"/>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Ocd-fp-004\housdev$\CPS Chapter 200 &amp; 667 Capital Needs Assessment\C 200 &amp; 667 Photos by Diversified Intelligence\Photos\Agawam 667-1 Bldg (1).jpg"/>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rightnessContrast bright="20000"/>
                    </a14:imgEffect>
                  </a14:imgLayer>
                </a14:imgProps>
              </a:ext>
              <a:ext uri="{28A0092B-C50C-407E-A947-70E740481C1C}">
                <a14:useLocalDpi xmlns:a14="http://schemas.microsoft.com/office/drawing/2010/main" xmlns="" val="0"/>
              </a:ext>
            </a:extLst>
          </a:blip>
          <a:srcRect t="14955" b="29860"/>
          <a:stretch/>
        </p:blipFill>
        <p:spPr bwMode="auto">
          <a:xfrm>
            <a:off x="152400" y="4648967"/>
            <a:ext cx="2759798" cy="1142233"/>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Ocd-fp-004\housdev$\CPS Chapter 200 &amp; 667 Capital Needs Assessment\C 200 &amp; 667 Photos by Diversified Intelligence\Photos\Natick667-6 bldg.JPG"/>
          <p:cNvPicPr>
            <a:picLocks noChangeAspect="1" noChangeArrowheads="1"/>
          </p:cNvPicPr>
          <p:nvPr/>
        </p:nvPicPr>
        <p:blipFill rotWithShape="1">
          <a:blip r:embed="rId9" cstate="print">
            <a:extLst>
              <a:ext uri="{BEBA8EAE-BF5A-486C-A8C5-ECC9F3942E4B}">
                <a14:imgProps xmlns:a14="http://schemas.microsoft.com/office/drawing/2010/main" xmlns="">
                  <a14:imgLayer r:embed="rId10">
                    <a14:imgEffect>
                      <a14:brightnessContrast bright="20000"/>
                    </a14:imgEffect>
                  </a14:imgLayer>
                </a14:imgProps>
              </a:ext>
              <a:ext uri="{28A0092B-C50C-407E-A947-70E740481C1C}">
                <a14:useLocalDpi xmlns:a14="http://schemas.microsoft.com/office/drawing/2010/main" xmlns="" val="0"/>
              </a:ext>
            </a:extLst>
          </a:blip>
          <a:srcRect r="7686" b="21171"/>
          <a:stretch/>
        </p:blipFill>
        <p:spPr bwMode="auto">
          <a:xfrm>
            <a:off x="5486400" y="1295400"/>
            <a:ext cx="2250989" cy="1441622"/>
          </a:xfrm>
          <a:prstGeom prst="rect">
            <a:avLst/>
          </a:prstGeom>
          <a:noFill/>
          <a:extLst>
            <a:ext uri="{909E8E84-426E-40dd-AFC4-6F175D3DCCD1}">
              <a14:hiddenFill xmlns:a14="http://schemas.microsoft.com/office/drawing/2010/main" xmlns="">
                <a:solidFill>
                  <a:srgbClr val="FFFFFF"/>
                </a:solidFill>
              </a14:hiddenFill>
            </a:ext>
          </a:extLst>
        </p:spPr>
      </p:pic>
      <p:pic>
        <p:nvPicPr>
          <p:cNvPr id="5127" name="Picture 7" descr="D:\High Rise 667\Salem 667-5.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5400000">
            <a:off x="571500" y="1790700"/>
            <a:ext cx="2133600"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Date Placeholder 2"/>
          <p:cNvSpPr>
            <a:spLocks noGrp="1"/>
          </p:cNvSpPr>
          <p:nvPr>
            <p:ph type="dt" sz="half" idx="10"/>
          </p:nvPr>
        </p:nvSpPr>
        <p:spPr>
          <a:xfrm>
            <a:off x="6727032" y="6407944"/>
            <a:ext cx="1920240" cy="365760"/>
          </a:xfrm>
        </p:spPr>
        <p:txBody>
          <a:bodyPr/>
          <a:lstStyle/>
          <a:p>
            <a:pPr algn="r"/>
            <a:r>
              <a:rPr lang="en-US" dirty="0" smtClean="0"/>
              <a:t>10/8/2013</a:t>
            </a:r>
            <a:endParaRPr lang="en-US" dirty="0"/>
          </a:p>
        </p:txBody>
      </p:sp>
    </p:spTree>
    <p:extLst>
      <p:ext uri="{BB962C8B-B14F-4D97-AF65-F5344CB8AC3E}">
        <p14:creationId xmlns:p14="http://schemas.microsoft.com/office/powerpoint/2010/main" xmlns="" val="2867096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1668490182"/>
              </p:ext>
            </p:extLst>
          </p:nvPr>
        </p:nvGraphicFramePr>
        <p:xfrm>
          <a:off x="457200" y="1481328"/>
          <a:ext cx="4038600" cy="446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2"/>
          <p:cNvSpPr>
            <a:spLocks noGrp="1"/>
          </p:cNvSpPr>
          <p:nvPr>
            <p:ph type="dt" sz="half" idx="10"/>
          </p:nvPr>
        </p:nvSpPr>
        <p:spPr/>
        <p:txBody>
          <a:bodyPr/>
          <a:lstStyle/>
          <a:p>
            <a:pPr algn="r"/>
            <a:r>
              <a:rPr lang="en-US" dirty="0" smtClean="0"/>
              <a:t>10/8/2013</a:t>
            </a:r>
            <a:endParaRPr lang="en-US" dirty="0"/>
          </a:p>
        </p:txBody>
      </p:sp>
      <p:sp>
        <p:nvSpPr>
          <p:cNvPr id="3" name="Title 2"/>
          <p:cNvSpPr>
            <a:spLocks noGrp="1"/>
          </p:cNvSpPr>
          <p:nvPr>
            <p:ph type="title"/>
          </p:nvPr>
        </p:nvSpPr>
        <p:spPr/>
        <p:txBody>
          <a:bodyPr/>
          <a:lstStyle/>
          <a:p>
            <a:r>
              <a:rPr lang="en-US" dirty="0" smtClean="0"/>
              <a:t>Current Challenges</a:t>
            </a:r>
            <a:endParaRPr lang="en-US" dirty="0"/>
          </a:p>
        </p:txBody>
      </p:sp>
      <p:pic>
        <p:nvPicPr>
          <p:cNvPr id="5" name="Picture 2" descr="http://ocdweb/OAF/Administrative/Logosgallery/logosmall.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8600" y="6248400"/>
            <a:ext cx="828675" cy="44767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7" name="Content Placeholder 1"/>
          <p:cNvGraphicFramePr>
            <a:graphicFrameLocks/>
          </p:cNvGraphicFramePr>
          <p:nvPr>
            <p:extLst>
              <p:ext uri="{D42A27DB-BD31-4B8C-83A1-F6EECF244321}">
                <p14:modId xmlns:p14="http://schemas.microsoft.com/office/powerpoint/2010/main" xmlns="" val="3512638023"/>
              </p:ext>
            </p:extLst>
          </p:nvPr>
        </p:nvGraphicFramePr>
        <p:xfrm>
          <a:off x="4800600" y="1600200"/>
          <a:ext cx="3810000" cy="45384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14976332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TotalTime>
  <Words>1822</Words>
  <Application>Microsoft Office PowerPoint</Application>
  <PresentationFormat>On-screen Show (4:3)</PresentationFormat>
  <Paragraphs>237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What’s Next for State-Aided Elderly Public Housing</vt:lpstr>
      <vt:lpstr>Discussion Outline</vt:lpstr>
      <vt:lpstr>Overview Public Housing in MA</vt:lpstr>
      <vt:lpstr>Locating Ch. 667 housing</vt:lpstr>
      <vt:lpstr>Ch. 667 Elderly Residents</vt:lpstr>
      <vt:lpstr>Ch. 667 Operations</vt:lpstr>
      <vt:lpstr>Ch. 667 Building Portfolio</vt:lpstr>
      <vt:lpstr>Ch. 667 Units By Building Type</vt:lpstr>
      <vt:lpstr>Current Challenges</vt:lpstr>
      <vt:lpstr>Strategy A: Capital Programs</vt:lpstr>
      <vt:lpstr>Strategy B: Reprogram/Redevelop</vt:lpstr>
      <vt:lpstr>Case: Capen Court, Somerville</vt:lpstr>
      <vt:lpstr>Strategy C: Expand Services</vt:lpstr>
      <vt:lpstr>Social Innovation Financing (SIF)</vt:lpstr>
      <vt:lpstr>Social Innovation Financing (SIF)</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Stitely, Amy (OCD)</dc:creator>
  <cp:lastModifiedBy>cmarine</cp:lastModifiedBy>
  <cp:revision>66</cp:revision>
  <dcterms:created xsi:type="dcterms:W3CDTF">2013-10-02T19:59:18Z</dcterms:created>
  <dcterms:modified xsi:type="dcterms:W3CDTF">2013-10-07T17:18:29Z</dcterms:modified>
</cp:coreProperties>
</file>