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326" r:id="rId3"/>
    <p:sldId id="327" r:id="rId4"/>
    <p:sldId id="328" r:id="rId5"/>
    <p:sldId id="329" r:id="rId6"/>
    <p:sldId id="330" r:id="rId7"/>
    <p:sldId id="331" r:id="rId8"/>
    <p:sldId id="332" r:id="rId9"/>
    <p:sldId id="333" r:id="rId10"/>
    <p:sldId id="334" r:id="rId11"/>
    <p:sldId id="335" r:id="rId12"/>
    <p:sldId id="336" r:id="rId13"/>
    <p:sldId id="337" r:id="rId14"/>
    <p:sldId id="321" r:id="rId15"/>
    <p:sldId id="299" r:id="rId16"/>
    <p:sldId id="338" r:id="rId17"/>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FF"/>
    <a:srgbClr val="FF00FF"/>
    <a:srgbClr val="00CC00"/>
    <a:srgbClr val="AECDF0"/>
    <a:srgbClr val="FF93FF"/>
    <a:srgbClr val="FF7DFF"/>
    <a:srgbClr val="CC00CC"/>
    <a:srgbClr val="FF5DFF"/>
    <a:srgbClr val="CCCCFF"/>
    <a:srgbClr val="549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53" autoAdjust="0"/>
  </p:normalViewPr>
  <p:slideViewPr>
    <p:cSldViewPr>
      <p:cViewPr>
        <p:scale>
          <a:sx n="59" d="100"/>
          <a:sy n="59" d="100"/>
        </p:scale>
        <p:origin x="-2280" y="-4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A50B54-911E-4582-99E1-77D0F6356E4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03CC73E5-B358-4C09-A5ED-44602E5CD289}">
      <dgm:prSet custT="1"/>
      <dgm:spPr>
        <a:solidFill>
          <a:srgbClr val="99CCFF">
            <a:alpha val="93000"/>
          </a:srgbClr>
        </a:solidFill>
      </dgm:spPr>
      <dgm:t>
        <a:bodyPr/>
        <a:lstStyle/>
        <a:p>
          <a:pPr rtl="0"/>
          <a:r>
            <a:rPr lang="en-US" sz="1600" b="1" dirty="0" smtClean="0">
              <a:solidFill>
                <a:schemeClr val="bg1"/>
              </a:solidFill>
            </a:rPr>
            <a:t>Private </a:t>
          </a:r>
        </a:p>
        <a:p>
          <a:pPr rtl="0"/>
          <a:r>
            <a:rPr lang="en-US" sz="1600" b="1" dirty="0" smtClean="0">
              <a:solidFill>
                <a:schemeClr val="bg1"/>
              </a:solidFill>
            </a:rPr>
            <a:t>Homes</a:t>
          </a:r>
          <a:endParaRPr lang="en-US" sz="1600" b="1" dirty="0">
            <a:solidFill>
              <a:schemeClr val="bg1"/>
            </a:solidFill>
          </a:endParaRPr>
        </a:p>
      </dgm:t>
    </dgm:pt>
    <dgm:pt modelId="{40C4C556-D89E-4231-A701-BEF451C0DC2B}" type="parTrans" cxnId="{2F937A69-9DF1-4513-852E-F07A0C554137}">
      <dgm:prSet/>
      <dgm:spPr/>
      <dgm:t>
        <a:bodyPr/>
        <a:lstStyle/>
        <a:p>
          <a:endParaRPr lang="en-US"/>
        </a:p>
      </dgm:t>
    </dgm:pt>
    <dgm:pt modelId="{FFC1F759-32CC-4002-9540-FF678DEF2DA6}" type="sibTrans" cxnId="{2F937A69-9DF1-4513-852E-F07A0C554137}">
      <dgm:prSet/>
      <dgm:spPr/>
      <dgm:t>
        <a:bodyPr/>
        <a:lstStyle/>
        <a:p>
          <a:endParaRPr lang="en-US"/>
        </a:p>
      </dgm:t>
    </dgm:pt>
    <dgm:pt modelId="{8C1AA6E3-A419-4422-A15B-AC7A622C9820}" type="pres">
      <dgm:prSet presAssocID="{BDA50B54-911E-4582-99E1-77D0F6356E4D}" presName="compositeShape" presStyleCnt="0">
        <dgm:presLayoutVars>
          <dgm:chMax val="7"/>
          <dgm:dir/>
          <dgm:resizeHandles val="exact"/>
        </dgm:presLayoutVars>
      </dgm:prSet>
      <dgm:spPr/>
      <dgm:t>
        <a:bodyPr/>
        <a:lstStyle/>
        <a:p>
          <a:endParaRPr lang="en-US"/>
        </a:p>
      </dgm:t>
    </dgm:pt>
    <dgm:pt modelId="{51F0DC7F-5B91-43CA-9BF9-B08C766EFD0C}" type="pres">
      <dgm:prSet presAssocID="{03CC73E5-B358-4C09-A5ED-44602E5CD289}" presName="circ1TxSh" presStyleLbl="vennNode1" presStyleIdx="0" presStyleCnt="1" custLinFactNeighborX="768" custLinFactNeighborY="-2130"/>
      <dgm:spPr/>
      <dgm:t>
        <a:bodyPr/>
        <a:lstStyle/>
        <a:p>
          <a:endParaRPr lang="en-US"/>
        </a:p>
      </dgm:t>
    </dgm:pt>
  </dgm:ptLst>
  <dgm:cxnLst>
    <dgm:cxn modelId="{FE37EC1D-8469-4131-A1CD-9CA5A304E29B}" type="presOf" srcId="{BDA50B54-911E-4582-99E1-77D0F6356E4D}" destId="{8C1AA6E3-A419-4422-A15B-AC7A622C9820}" srcOrd="0" destOrd="0" presId="urn:microsoft.com/office/officeart/2005/8/layout/venn1"/>
    <dgm:cxn modelId="{CE9AF608-03A6-4A3E-8D8B-3754A7E2B436}" type="presOf" srcId="{03CC73E5-B358-4C09-A5ED-44602E5CD289}" destId="{51F0DC7F-5B91-43CA-9BF9-B08C766EFD0C}" srcOrd="0" destOrd="0" presId="urn:microsoft.com/office/officeart/2005/8/layout/venn1"/>
    <dgm:cxn modelId="{2F937A69-9DF1-4513-852E-F07A0C554137}" srcId="{BDA50B54-911E-4582-99E1-77D0F6356E4D}" destId="{03CC73E5-B358-4C09-A5ED-44602E5CD289}" srcOrd="0" destOrd="0" parTransId="{40C4C556-D89E-4231-A701-BEF451C0DC2B}" sibTransId="{FFC1F759-32CC-4002-9540-FF678DEF2DA6}"/>
    <dgm:cxn modelId="{3144D06E-D466-4046-98EA-C481210EC6B3}" type="presParOf" srcId="{8C1AA6E3-A419-4422-A15B-AC7A622C9820}" destId="{51F0DC7F-5B91-43CA-9BF9-B08C766EFD0C}"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747E96-1EC6-4567-8BE6-C10516AB4A39}"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en-US"/>
        </a:p>
      </dgm:t>
    </dgm:pt>
    <dgm:pt modelId="{DBED6171-91FC-4946-B6E4-43E8F74903D2}">
      <dgm:prSet custT="1"/>
      <dgm:spPr>
        <a:solidFill>
          <a:srgbClr val="CC66FF">
            <a:alpha val="75000"/>
          </a:srgbClr>
        </a:solidFill>
      </dgm:spPr>
      <dgm:t>
        <a:bodyPr/>
        <a:lstStyle/>
        <a:p>
          <a:pPr algn="ctr" rtl="0"/>
          <a:r>
            <a:rPr lang="en-US" sz="1460" b="1" baseline="0" dirty="0" smtClean="0"/>
            <a:t>  </a:t>
          </a:r>
          <a:r>
            <a:rPr lang="en-US" sz="1460" b="1" baseline="0" dirty="0" smtClean="0">
              <a:solidFill>
                <a:schemeClr val="bg1"/>
              </a:solidFill>
            </a:rPr>
            <a:t>667 Supportive  &amp;  Congregate    </a:t>
          </a:r>
          <a:endParaRPr lang="en-US" sz="1460" baseline="0" dirty="0">
            <a:solidFill>
              <a:schemeClr val="bg1"/>
            </a:solidFill>
          </a:endParaRPr>
        </a:p>
      </dgm:t>
    </dgm:pt>
    <dgm:pt modelId="{07254430-8F9A-4C04-8C30-09699C43E5B2}" type="parTrans" cxnId="{B10C263F-20A0-4396-9DB6-496FEF5ED6B0}">
      <dgm:prSet/>
      <dgm:spPr/>
      <dgm:t>
        <a:bodyPr/>
        <a:lstStyle/>
        <a:p>
          <a:endParaRPr lang="en-US"/>
        </a:p>
      </dgm:t>
    </dgm:pt>
    <dgm:pt modelId="{17748165-D568-447E-BC7E-E38DA71FD57E}" type="sibTrans" cxnId="{B10C263F-20A0-4396-9DB6-496FEF5ED6B0}">
      <dgm:prSet/>
      <dgm:spPr/>
      <dgm:t>
        <a:bodyPr/>
        <a:lstStyle/>
        <a:p>
          <a:endParaRPr lang="en-US"/>
        </a:p>
      </dgm:t>
    </dgm:pt>
    <dgm:pt modelId="{7BA354EC-FB75-410B-BA1F-34AB2DA50129}">
      <dgm:prSet custT="1"/>
      <dgm:spPr>
        <a:solidFill>
          <a:srgbClr val="AECDF0">
            <a:alpha val="73000"/>
          </a:srgbClr>
        </a:solidFill>
      </dgm:spPr>
      <dgm:t>
        <a:bodyPr/>
        <a:lstStyle/>
        <a:p>
          <a:pPr algn="l" rtl="0">
            <a:spcAft>
              <a:spcPts val="0"/>
            </a:spcAft>
          </a:pPr>
          <a:r>
            <a:rPr lang="en-US" sz="1400" b="1" dirty="0" smtClean="0">
              <a:solidFill>
                <a:schemeClr val="bg1"/>
              </a:solidFill>
            </a:rPr>
            <a:t>     </a:t>
          </a:r>
          <a:r>
            <a:rPr lang="en-US" sz="1600" b="1" dirty="0" smtClean="0">
              <a:solidFill>
                <a:schemeClr val="bg1"/>
              </a:solidFill>
            </a:rPr>
            <a:t>HUD 202’s / 811’s </a:t>
          </a:r>
          <a:r>
            <a:rPr lang="en-US" sz="1050" b="1" dirty="0" smtClean="0">
              <a:solidFill>
                <a:schemeClr val="bg1"/>
              </a:solidFill>
            </a:rPr>
            <a:t>(&lt;62 )</a:t>
          </a:r>
          <a:endParaRPr lang="en-US" sz="1050" dirty="0">
            <a:solidFill>
              <a:schemeClr val="bg1"/>
            </a:solidFill>
          </a:endParaRPr>
        </a:p>
      </dgm:t>
    </dgm:pt>
    <dgm:pt modelId="{7D26B8EF-E90A-4647-AAF1-0C73056DB47A}" type="parTrans" cxnId="{EC2B8BFC-044F-4B60-BB75-AF3B8F7B3913}">
      <dgm:prSet/>
      <dgm:spPr/>
      <dgm:t>
        <a:bodyPr/>
        <a:lstStyle/>
        <a:p>
          <a:endParaRPr lang="en-US"/>
        </a:p>
      </dgm:t>
    </dgm:pt>
    <dgm:pt modelId="{A9A8ED75-A4D3-4E65-98EB-386FA2A1346E}" type="sibTrans" cxnId="{EC2B8BFC-044F-4B60-BB75-AF3B8F7B3913}">
      <dgm:prSet/>
      <dgm:spPr/>
      <dgm:t>
        <a:bodyPr/>
        <a:lstStyle/>
        <a:p>
          <a:endParaRPr lang="en-US"/>
        </a:p>
      </dgm:t>
    </dgm:pt>
    <dgm:pt modelId="{5971A1DC-7FE8-402A-8127-8213814AC19E}" type="pres">
      <dgm:prSet presAssocID="{12747E96-1EC6-4567-8BE6-C10516AB4A39}" presName="compositeShape" presStyleCnt="0">
        <dgm:presLayoutVars>
          <dgm:chMax val="7"/>
          <dgm:dir/>
          <dgm:resizeHandles val="exact"/>
        </dgm:presLayoutVars>
      </dgm:prSet>
      <dgm:spPr/>
      <dgm:t>
        <a:bodyPr/>
        <a:lstStyle/>
        <a:p>
          <a:endParaRPr lang="en-US"/>
        </a:p>
      </dgm:t>
    </dgm:pt>
    <dgm:pt modelId="{8F1F7868-4B9E-4207-9086-494FA922BD76}" type="pres">
      <dgm:prSet presAssocID="{DBED6171-91FC-4946-B6E4-43E8F74903D2}" presName="circ1" presStyleLbl="vennNode1" presStyleIdx="0" presStyleCnt="2" custLinFactNeighborX="-9733" custLinFactNeighborY="-8074"/>
      <dgm:spPr/>
      <dgm:t>
        <a:bodyPr/>
        <a:lstStyle/>
        <a:p>
          <a:endParaRPr lang="en-US"/>
        </a:p>
      </dgm:t>
    </dgm:pt>
    <dgm:pt modelId="{82FA02CA-AA18-44B6-BD47-B673D5196373}" type="pres">
      <dgm:prSet presAssocID="{DBED6171-91FC-4946-B6E4-43E8F74903D2}" presName="circ1Tx" presStyleLbl="revTx" presStyleIdx="0" presStyleCnt="0">
        <dgm:presLayoutVars>
          <dgm:chMax val="0"/>
          <dgm:chPref val="0"/>
          <dgm:bulletEnabled val="1"/>
        </dgm:presLayoutVars>
      </dgm:prSet>
      <dgm:spPr/>
      <dgm:t>
        <a:bodyPr/>
        <a:lstStyle/>
        <a:p>
          <a:endParaRPr lang="en-US"/>
        </a:p>
      </dgm:t>
    </dgm:pt>
    <dgm:pt modelId="{22D19789-FE25-4E17-8F15-738EC9128FBA}" type="pres">
      <dgm:prSet presAssocID="{7BA354EC-FB75-410B-BA1F-34AB2DA50129}" presName="circ2" presStyleLbl="vennNode1" presStyleIdx="1" presStyleCnt="2" custLinFactNeighborX="2038" custLinFactNeighborY="-5825"/>
      <dgm:spPr/>
      <dgm:t>
        <a:bodyPr/>
        <a:lstStyle/>
        <a:p>
          <a:endParaRPr lang="en-US"/>
        </a:p>
      </dgm:t>
    </dgm:pt>
    <dgm:pt modelId="{CDE6FB81-90D9-4F0E-869B-C2C2EE987034}" type="pres">
      <dgm:prSet presAssocID="{7BA354EC-FB75-410B-BA1F-34AB2DA50129}" presName="circ2Tx" presStyleLbl="revTx" presStyleIdx="0" presStyleCnt="0">
        <dgm:presLayoutVars>
          <dgm:chMax val="0"/>
          <dgm:chPref val="0"/>
          <dgm:bulletEnabled val="1"/>
        </dgm:presLayoutVars>
      </dgm:prSet>
      <dgm:spPr/>
      <dgm:t>
        <a:bodyPr/>
        <a:lstStyle/>
        <a:p>
          <a:endParaRPr lang="en-US"/>
        </a:p>
      </dgm:t>
    </dgm:pt>
  </dgm:ptLst>
  <dgm:cxnLst>
    <dgm:cxn modelId="{B10C263F-20A0-4396-9DB6-496FEF5ED6B0}" srcId="{12747E96-1EC6-4567-8BE6-C10516AB4A39}" destId="{DBED6171-91FC-4946-B6E4-43E8F74903D2}" srcOrd="0" destOrd="0" parTransId="{07254430-8F9A-4C04-8C30-09699C43E5B2}" sibTransId="{17748165-D568-447E-BC7E-E38DA71FD57E}"/>
    <dgm:cxn modelId="{7B6B8FFA-4BAB-4B86-A2DA-2A77B08E511B}" type="presOf" srcId="{DBED6171-91FC-4946-B6E4-43E8F74903D2}" destId="{82FA02CA-AA18-44B6-BD47-B673D5196373}" srcOrd="1" destOrd="0" presId="urn:microsoft.com/office/officeart/2005/8/layout/venn1"/>
    <dgm:cxn modelId="{6EF91BB9-F05C-4DD1-87DB-E90E96B8E8D1}" type="presOf" srcId="{7BA354EC-FB75-410B-BA1F-34AB2DA50129}" destId="{22D19789-FE25-4E17-8F15-738EC9128FBA}" srcOrd="0" destOrd="0" presId="urn:microsoft.com/office/officeart/2005/8/layout/venn1"/>
    <dgm:cxn modelId="{C50BD381-EB42-4A4B-A840-9BE7509D01FA}" type="presOf" srcId="{7BA354EC-FB75-410B-BA1F-34AB2DA50129}" destId="{CDE6FB81-90D9-4F0E-869B-C2C2EE987034}" srcOrd="1" destOrd="0" presId="urn:microsoft.com/office/officeart/2005/8/layout/venn1"/>
    <dgm:cxn modelId="{EC2B8BFC-044F-4B60-BB75-AF3B8F7B3913}" srcId="{12747E96-1EC6-4567-8BE6-C10516AB4A39}" destId="{7BA354EC-FB75-410B-BA1F-34AB2DA50129}" srcOrd="1" destOrd="0" parTransId="{7D26B8EF-E90A-4647-AAF1-0C73056DB47A}" sibTransId="{A9A8ED75-A4D3-4E65-98EB-386FA2A1346E}"/>
    <dgm:cxn modelId="{7E1A969D-38D0-4C8E-BCC2-BC992B88BCED}" type="presOf" srcId="{DBED6171-91FC-4946-B6E4-43E8F74903D2}" destId="{8F1F7868-4B9E-4207-9086-494FA922BD76}" srcOrd="0" destOrd="0" presId="urn:microsoft.com/office/officeart/2005/8/layout/venn1"/>
    <dgm:cxn modelId="{63776378-6246-4ECC-8A46-95AAFD41D521}" type="presOf" srcId="{12747E96-1EC6-4567-8BE6-C10516AB4A39}" destId="{5971A1DC-7FE8-402A-8127-8213814AC19E}" srcOrd="0" destOrd="0" presId="urn:microsoft.com/office/officeart/2005/8/layout/venn1"/>
    <dgm:cxn modelId="{704FDFF0-9E3B-4A32-BE9F-5D95AA937E46}" type="presParOf" srcId="{5971A1DC-7FE8-402A-8127-8213814AC19E}" destId="{8F1F7868-4B9E-4207-9086-494FA922BD76}" srcOrd="0" destOrd="0" presId="urn:microsoft.com/office/officeart/2005/8/layout/venn1"/>
    <dgm:cxn modelId="{6017845B-4F1B-4AE4-B33D-BBFF1D430F12}" type="presParOf" srcId="{5971A1DC-7FE8-402A-8127-8213814AC19E}" destId="{82FA02CA-AA18-44B6-BD47-B673D5196373}" srcOrd="1" destOrd="0" presId="urn:microsoft.com/office/officeart/2005/8/layout/venn1"/>
    <dgm:cxn modelId="{8B456B78-6D22-46D3-8E0E-9431DB4B4EAE}" type="presParOf" srcId="{5971A1DC-7FE8-402A-8127-8213814AC19E}" destId="{22D19789-FE25-4E17-8F15-738EC9128FBA}" srcOrd="2" destOrd="0" presId="urn:microsoft.com/office/officeart/2005/8/layout/venn1"/>
    <dgm:cxn modelId="{4EB40148-AA0C-4332-9931-07A92B5FF6A9}" type="presParOf" srcId="{5971A1DC-7FE8-402A-8127-8213814AC19E}" destId="{CDE6FB81-90D9-4F0E-869B-C2C2EE987034}" srcOrd="3"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FACEB8-5E1C-44FC-97F1-61C60A1DF893}" type="doc">
      <dgm:prSet loTypeId="urn:microsoft.com/office/officeart/2005/8/layout/venn1" loCatId="relationship" qsTypeId="urn:microsoft.com/office/officeart/2005/8/quickstyle/simple1" qsCatId="simple" csTypeId="urn:microsoft.com/office/officeart/2005/8/colors/colorful1#1" csCatId="colorful" phldr="1"/>
      <dgm:spPr/>
      <dgm:t>
        <a:bodyPr/>
        <a:lstStyle/>
        <a:p>
          <a:endParaRPr lang="en-US"/>
        </a:p>
      </dgm:t>
    </dgm:pt>
    <dgm:pt modelId="{90E8DDF0-7F06-4D4D-988B-8F962010FE59}">
      <dgm:prSet custT="1"/>
      <dgm:spPr>
        <a:solidFill>
          <a:srgbClr val="92D050">
            <a:alpha val="59000"/>
          </a:srgbClr>
        </a:solidFill>
      </dgm:spPr>
      <dgm:t>
        <a:bodyPr/>
        <a:lstStyle/>
        <a:p>
          <a:pPr rtl="0"/>
          <a:r>
            <a:rPr lang="en-US" sz="1600" b="1" dirty="0" smtClean="0">
              <a:solidFill>
                <a:schemeClr val="bg1"/>
              </a:solidFill>
            </a:rPr>
            <a:t>ALR</a:t>
          </a:r>
          <a:endParaRPr lang="en-US" sz="1600" dirty="0">
            <a:solidFill>
              <a:schemeClr val="bg1"/>
            </a:solidFill>
          </a:endParaRPr>
        </a:p>
      </dgm:t>
    </dgm:pt>
    <dgm:pt modelId="{33669C6B-5916-43BD-9B0C-E407BFAA3D65}" type="parTrans" cxnId="{5B78D08D-5C71-4711-B5BC-9C7CE44CD112}">
      <dgm:prSet/>
      <dgm:spPr/>
      <dgm:t>
        <a:bodyPr/>
        <a:lstStyle/>
        <a:p>
          <a:endParaRPr lang="en-US"/>
        </a:p>
      </dgm:t>
    </dgm:pt>
    <dgm:pt modelId="{EE85DBEA-354F-480B-A44C-CDC4E660CBFD}" type="sibTrans" cxnId="{5B78D08D-5C71-4711-B5BC-9C7CE44CD112}">
      <dgm:prSet/>
      <dgm:spPr/>
      <dgm:t>
        <a:bodyPr/>
        <a:lstStyle/>
        <a:p>
          <a:endParaRPr lang="en-US"/>
        </a:p>
      </dgm:t>
    </dgm:pt>
    <dgm:pt modelId="{28F59709-242A-4479-B300-941BB6B944AB}">
      <dgm:prSet custT="1"/>
      <dgm:spPr>
        <a:solidFill>
          <a:srgbClr val="99CCFF">
            <a:alpha val="70000"/>
          </a:srgbClr>
        </a:solidFill>
      </dgm:spPr>
      <dgm:t>
        <a:bodyPr/>
        <a:lstStyle/>
        <a:p>
          <a:pPr algn="l" rtl="0"/>
          <a:r>
            <a:rPr lang="en-US" sz="1400" b="1" dirty="0" smtClean="0"/>
            <a:t>    </a:t>
          </a:r>
          <a:r>
            <a:rPr lang="en-US" sz="1600" b="1" dirty="0" smtClean="0">
              <a:solidFill>
                <a:schemeClr val="bg1"/>
              </a:solidFill>
            </a:rPr>
            <a:t>CCRC</a:t>
          </a:r>
          <a:endParaRPr lang="en-US" sz="1600" dirty="0">
            <a:solidFill>
              <a:schemeClr val="bg1"/>
            </a:solidFill>
          </a:endParaRPr>
        </a:p>
      </dgm:t>
    </dgm:pt>
    <dgm:pt modelId="{FD078FED-BE0F-4887-ABC5-737D23B2BEC8}" type="parTrans" cxnId="{3C585C6B-F264-469C-84BC-BB302D09DDC1}">
      <dgm:prSet/>
      <dgm:spPr/>
      <dgm:t>
        <a:bodyPr/>
        <a:lstStyle/>
        <a:p>
          <a:endParaRPr lang="en-US"/>
        </a:p>
      </dgm:t>
    </dgm:pt>
    <dgm:pt modelId="{6FC973DE-55DE-4648-8011-C69988208BFE}" type="sibTrans" cxnId="{3C585C6B-F264-469C-84BC-BB302D09DDC1}">
      <dgm:prSet/>
      <dgm:spPr/>
      <dgm:t>
        <a:bodyPr/>
        <a:lstStyle/>
        <a:p>
          <a:endParaRPr lang="en-US"/>
        </a:p>
      </dgm:t>
    </dgm:pt>
    <dgm:pt modelId="{29472179-6B64-4B88-84A5-36F4FC4295EB}" type="pres">
      <dgm:prSet presAssocID="{6FFACEB8-5E1C-44FC-97F1-61C60A1DF893}" presName="compositeShape" presStyleCnt="0">
        <dgm:presLayoutVars>
          <dgm:chMax val="7"/>
          <dgm:dir/>
          <dgm:resizeHandles val="exact"/>
        </dgm:presLayoutVars>
      </dgm:prSet>
      <dgm:spPr/>
      <dgm:t>
        <a:bodyPr/>
        <a:lstStyle/>
        <a:p>
          <a:endParaRPr lang="en-US"/>
        </a:p>
      </dgm:t>
    </dgm:pt>
    <dgm:pt modelId="{49045212-9500-4CDB-B426-123387DA500C}" type="pres">
      <dgm:prSet presAssocID="{90E8DDF0-7F06-4D4D-988B-8F962010FE59}" presName="circ1" presStyleLbl="vennNode1" presStyleIdx="0" presStyleCnt="2" custLinFactNeighborX="-12826" custLinFactNeighborY="-3665"/>
      <dgm:spPr/>
      <dgm:t>
        <a:bodyPr/>
        <a:lstStyle/>
        <a:p>
          <a:endParaRPr lang="en-US"/>
        </a:p>
      </dgm:t>
    </dgm:pt>
    <dgm:pt modelId="{96E2B36C-EE35-4567-822E-851DA2CDE724}" type="pres">
      <dgm:prSet presAssocID="{90E8DDF0-7F06-4D4D-988B-8F962010FE59}" presName="circ1Tx" presStyleLbl="revTx" presStyleIdx="0" presStyleCnt="0">
        <dgm:presLayoutVars>
          <dgm:chMax val="0"/>
          <dgm:chPref val="0"/>
          <dgm:bulletEnabled val="1"/>
        </dgm:presLayoutVars>
      </dgm:prSet>
      <dgm:spPr/>
      <dgm:t>
        <a:bodyPr/>
        <a:lstStyle/>
        <a:p>
          <a:endParaRPr lang="en-US"/>
        </a:p>
      </dgm:t>
    </dgm:pt>
    <dgm:pt modelId="{A44B3FFA-DDFB-4606-BDD7-5B44AA349C44}" type="pres">
      <dgm:prSet presAssocID="{28F59709-242A-4479-B300-941BB6B944AB}" presName="circ2" presStyleLbl="vennNode1" presStyleIdx="1" presStyleCnt="2"/>
      <dgm:spPr/>
      <dgm:t>
        <a:bodyPr/>
        <a:lstStyle/>
        <a:p>
          <a:endParaRPr lang="en-US"/>
        </a:p>
      </dgm:t>
    </dgm:pt>
    <dgm:pt modelId="{618AD17F-8DBB-40A8-9E68-7DCCFA81B21B}" type="pres">
      <dgm:prSet presAssocID="{28F59709-242A-4479-B300-941BB6B944AB}" presName="circ2Tx" presStyleLbl="revTx" presStyleIdx="0" presStyleCnt="0">
        <dgm:presLayoutVars>
          <dgm:chMax val="0"/>
          <dgm:chPref val="0"/>
          <dgm:bulletEnabled val="1"/>
        </dgm:presLayoutVars>
      </dgm:prSet>
      <dgm:spPr/>
      <dgm:t>
        <a:bodyPr/>
        <a:lstStyle/>
        <a:p>
          <a:endParaRPr lang="en-US"/>
        </a:p>
      </dgm:t>
    </dgm:pt>
  </dgm:ptLst>
  <dgm:cxnLst>
    <dgm:cxn modelId="{F7076EA0-9858-4879-892C-7D7B24808427}" type="presOf" srcId="{90E8DDF0-7F06-4D4D-988B-8F962010FE59}" destId="{96E2B36C-EE35-4567-822E-851DA2CDE724}" srcOrd="1" destOrd="0" presId="urn:microsoft.com/office/officeart/2005/8/layout/venn1"/>
    <dgm:cxn modelId="{11F7FEC3-DFBA-401E-91ED-87DFEC893E0C}" type="presOf" srcId="{28F59709-242A-4479-B300-941BB6B944AB}" destId="{618AD17F-8DBB-40A8-9E68-7DCCFA81B21B}" srcOrd="1" destOrd="0" presId="urn:microsoft.com/office/officeart/2005/8/layout/venn1"/>
    <dgm:cxn modelId="{5B78D08D-5C71-4711-B5BC-9C7CE44CD112}" srcId="{6FFACEB8-5E1C-44FC-97F1-61C60A1DF893}" destId="{90E8DDF0-7F06-4D4D-988B-8F962010FE59}" srcOrd="0" destOrd="0" parTransId="{33669C6B-5916-43BD-9B0C-E407BFAA3D65}" sibTransId="{EE85DBEA-354F-480B-A44C-CDC4E660CBFD}"/>
    <dgm:cxn modelId="{3C585C6B-F264-469C-84BC-BB302D09DDC1}" srcId="{6FFACEB8-5E1C-44FC-97F1-61C60A1DF893}" destId="{28F59709-242A-4479-B300-941BB6B944AB}" srcOrd="1" destOrd="0" parTransId="{FD078FED-BE0F-4887-ABC5-737D23B2BEC8}" sibTransId="{6FC973DE-55DE-4648-8011-C69988208BFE}"/>
    <dgm:cxn modelId="{CB599D6C-D8FC-453B-AB47-889F6281850F}" type="presOf" srcId="{6FFACEB8-5E1C-44FC-97F1-61C60A1DF893}" destId="{29472179-6B64-4B88-84A5-36F4FC4295EB}" srcOrd="0" destOrd="0" presId="urn:microsoft.com/office/officeart/2005/8/layout/venn1"/>
    <dgm:cxn modelId="{DF4A7FBF-ABFA-40E8-B758-D8DFFB36AD8E}" type="presOf" srcId="{90E8DDF0-7F06-4D4D-988B-8F962010FE59}" destId="{49045212-9500-4CDB-B426-123387DA500C}" srcOrd="0" destOrd="0" presId="urn:microsoft.com/office/officeart/2005/8/layout/venn1"/>
    <dgm:cxn modelId="{805B3396-9A7E-4401-96F6-7DA556C7955C}" type="presOf" srcId="{28F59709-242A-4479-B300-941BB6B944AB}" destId="{A44B3FFA-DDFB-4606-BDD7-5B44AA349C44}" srcOrd="0" destOrd="0" presId="urn:microsoft.com/office/officeart/2005/8/layout/venn1"/>
    <dgm:cxn modelId="{39317B55-7436-4E4F-8941-0EFD5E271C50}" type="presParOf" srcId="{29472179-6B64-4B88-84A5-36F4FC4295EB}" destId="{49045212-9500-4CDB-B426-123387DA500C}" srcOrd="0" destOrd="0" presId="urn:microsoft.com/office/officeart/2005/8/layout/venn1"/>
    <dgm:cxn modelId="{3D683D40-A359-4ECF-A551-7FBB0BE8DEE7}" type="presParOf" srcId="{29472179-6B64-4B88-84A5-36F4FC4295EB}" destId="{96E2B36C-EE35-4567-822E-851DA2CDE724}" srcOrd="1" destOrd="0" presId="urn:microsoft.com/office/officeart/2005/8/layout/venn1"/>
    <dgm:cxn modelId="{ED99D828-FB64-47DB-83C0-2FD07A382CDA}" type="presParOf" srcId="{29472179-6B64-4B88-84A5-36F4FC4295EB}" destId="{A44B3FFA-DDFB-4606-BDD7-5B44AA349C44}" srcOrd="2" destOrd="0" presId="urn:microsoft.com/office/officeart/2005/8/layout/venn1"/>
    <dgm:cxn modelId="{4F539B64-6FC4-43A1-9411-31EEDF71A93F}" type="presParOf" srcId="{29472179-6B64-4B88-84A5-36F4FC4295EB}" destId="{618AD17F-8DBB-40A8-9E68-7DCCFA81B21B}" srcOrd="3" destOrd="0" presId="urn:microsoft.com/office/officeart/2005/8/layout/venn1"/>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0DC7F-5B91-43CA-9BF9-B08C766EFD0C}">
      <dsp:nvSpPr>
        <dsp:cNvPr id="0" name=""/>
        <dsp:cNvSpPr/>
      </dsp:nvSpPr>
      <dsp:spPr>
        <a:xfrm>
          <a:off x="546274" y="0"/>
          <a:ext cx="1676400" cy="1676400"/>
        </a:xfrm>
        <a:prstGeom prst="ellipse">
          <a:avLst/>
        </a:prstGeom>
        <a:solidFill>
          <a:srgbClr val="99CCFF">
            <a:alpha val="93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Private </a:t>
          </a:r>
        </a:p>
        <a:p>
          <a:pPr lvl="0" algn="ctr" defTabSz="711200" rtl="0">
            <a:lnSpc>
              <a:spcPct val="90000"/>
            </a:lnSpc>
            <a:spcBef>
              <a:spcPct val="0"/>
            </a:spcBef>
            <a:spcAft>
              <a:spcPct val="35000"/>
            </a:spcAft>
          </a:pPr>
          <a:r>
            <a:rPr lang="en-US" sz="1600" b="1" kern="1200" dirty="0" smtClean="0">
              <a:solidFill>
                <a:schemeClr val="bg1"/>
              </a:solidFill>
            </a:rPr>
            <a:t>Homes</a:t>
          </a:r>
          <a:endParaRPr lang="en-US" sz="1600" b="1" kern="1200" dirty="0">
            <a:solidFill>
              <a:schemeClr val="bg1"/>
            </a:solidFill>
          </a:endParaRPr>
        </a:p>
      </dsp:txBody>
      <dsp:txXfrm>
        <a:off x="791777" y="245503"/>
        <a:ext cx="1185394" cy="1185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F7868-4B9E-4207-9086-494FA922BD76}">
      <dsp:nvSpPr>
        <dsp:cNvPr id="0" name=""/>
        <dsp:cNvSpPr/>
      </dsp:nvSpPr>
      <dsp:spPr>
        <a:xfrm>
          <a:off x="0" y="5952"/>
          <a:ext cx="1691640" cy="1691639"/>
        </a:xfrm>
        <a:prstGeom prst="ellipse">
          <a:avLst/>
        </a:prstGeom>
        <a:solidFill>
          <a:srgbClr val="CC66FF">
            <a:alpha val="75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48970" rtl="0">
            <a:lnSpc>
              <a:spcPct val="90000"/>
            </a:lnSpc>
            <a:spcBef>
              <a:spcPct val="0"/>
            </a:spcBef>
            <a:spcAft>
              <a:spcPct val="35000"/>
            </a:spcAft>
          </a:pPr>
          <a:r>
            <a:rPr lang="en-US" sz="1460" b="1" kern="1200" baseline="0" dirty="0" smtClean="0"/>
            <a:t>  </a:t>
          </a:r>
          <a:r>
            <a:rPr lang="en-US" sz="1460" b="1" kern="1200" baseline="0" dirty="0" smtClean="0">
              <a:solidFill>
                <a:schemeClr val="bg1"/>
              </a:solidFill>
            </a:rPr>
            <a:t>667 Supportive  &amp;  Congregate    </a:t>
          </a:r>
          <a:endParaRPr lang="en-US" sz="1460" kern="1200" baseline="0" dirty="0">
            <a:solidFill>
              <a:schemeClr val="bg1"/>
            </a:solidFill>
          </a:endParaRPr>
        </a:p>
      </dsp:txBody>
      <dsp:txXfrm>
        <a:off x="236219" y="205433"/>
        <a:ext cx="975360" cy="1292678"/>
      </dsp:txXfrm>
    </dsp:sp>
    <dsp:sp modelId="{22D19789-FE25-4E17-8F15-738EC9128FBA}">
      <dsp:nvSpPr>
        <dsp:cNvPr id="0" name=""/>
        <dsp:cNvSpPr/>
      </dsp:nvSpPr>
      <dsp:spPr>
        <a:xfrm>
          <a:off x="1322255" y="43997"/>
          <a:ext cx="1691640" cy="1691639"/>
        </a:xfrm>
        <a:prstGeom prst="ellipse">
          <a:avLst/>
        </a:prstGeom>
        <a:solidFill>
          <a:srgbClr val="AECDF0">
            <a:alpha val="73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622300" rtl="0">
            <a:lnSpc>
              <a:spcPct val="90000"/>
            </a:lnSpc>
            <a:spcBef>
              <a:spcPct val="0"/>
            </a:spcBef>
            <a:spcAft>
              <a:spcPts val="0"/>
            </a:spcAft>
          </a:pPr>
          <a:r>
            <a:rPr lang="en-US" sz="1400" b="1" kern="1200" dirty="0" smtClean="0">
              <a:solidFill>
                <a:schemeClr val="bg1"/>
              </a:solidFill>
            </a:rPr>
            <a:t>     </a:t>
          </a:r>
          <a:r>
            <a:rPr lang="en-US" sz="1600" b="1" kern="1200" dirty="0" smtClean="0">
              <a:solidFill>
                <a:schemeClr val="bg1"/>
              </a:solidFill>
            </a:rPr>
            <a:t>HUD 202’s / 811’s </a:t>
          </a:r>
          <a:r>
            <a:rPr lang="en-US" sz="1050" b="1" kern="1200" dirty="0" smtClean="0">
              <a:solidFill>
                <a:schemeClr val="bg1"/>
              </a:solidFill>
            </a:rPr>
            <a:t>(&lt;62 )</a:t>
          </a:r>
          <a:endParaRPr lang="en-US" sz="1050" kern="1200" dirty="0">
            <a:solidFill>
              <a:schemeClr val="bg1"/>
            </a:solidFill>
          </a:endParaRPr>
        </a:p>
      </dsp:txBody>
      <dsp:txXfrm>
        <a:off x="1802315" y="243478"/>
        <a:ext cx="975360" cy="12926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45212-9500-4CDB-B426-123387DA500C}">
      <dsp:nvSpPr>
        <dsp:cNvPr id="0" name=""/>
        <dsp:cNvSpPr/>
      </dsp:nvSpPr>
      <dsp:spPr>
        <a:xfrm>
          <a:off x="0" y="24374"/>
          <a:ext cx="1729479" cy="1729479"/>
        </a:xfrm>
        <a:prstGeom prst="ellipse">
          <a:avLst/>
        </a:prstGeom>
        <a:solidFill>
          <a:srgbClr val="92D050">
            <a:alpha val="59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1" kern="1200" dirty="0" smtClean="0">
              <a:solidFill>
                <a:schemeClr val="bg1"/>
              </a:solidFill>
            </a:rPr>
            <a:t>ALR</a:t>
          </a:r>
          <a:endParaRPr lang="en-US" sz="1600" kern="1200" dirty="0">
            <a:solidFill>
              <a:schemeClr val="bg1"/>
            </a:solidFill>
          </a:endParaRPr>
        </a:p>
      </dsp:txBody>
      <dsp:txXfrm>
        <a:off x="241503" y="228317"/>
        <a:ext cx="997177" cy="1321593"/>
      </dsp:txXfrm>
    </dsp:sp>
    <dsp:sp modelId="{A44B3FFA-DDFB-4606-BDD7-5B44AA349C44}">
      <dsp:nvSpPr>
        <dsp:cNvPr id="0" name=""/>
        <dsp:cNvSpPr/>
      </dsp:nvSpPr>
      <dsp:spPr>
        <a:xfrm>
          <a:off x="1316585" y="87760"/>
          <a:ext cx="1729479" cy="1729479"/>
        </a:xfrm>
        <a:prstGeom prst="ellipse">
          <a:avLst/>
        </a:prstGeom>
        <a:solidFill>
          <a:srgbClr val="99CCFF">
            <a:alpha val="7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622300" rtl="0">
            <a:lnSpc>
              <a:spcPct val="90000"/>
            </a:lnSpc>
            <a:spcBef>
              <a:spcPct val="0"/>
            </a:spcBef>
            <a:spcAft>
              <a:spcPct val="35000"/>
            </a:spcAft>
          </a:pPr>
          <a:r>
            <a:rPr lang="en-US" sz="1400" b="1" kern="1200" dirty="0" smtClean="0"/>
            <a:t>    </a:t>
          </a:r>
          <a:r>
            <a:rPr lang="en-US" sz="1600" b="1" kern="1200" dirty="0" smtClean="0">
              <a:solidFill>
                <a:schemeClr val="bg1"/>
              </a:solidFill>
            </a:rPr>
            <a:t>CCRC</a:t>
          </a:r>
          <a:endParaRPr lang="en-US" sz="1600" kern="1200" dirty="0">
            <a:solidFill>
              <a:schemeClr val="bg1"/>
            </a:solidFill>
          </a:endParaRPr>
        </a:p>
      </dsp:txBody>
      <dsp:txXfrm>
        <a:off x="1807383" y="291703"/>
        <a:ext cx="997177" cy="13215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63744" y="0"/>
            <a:ext cx="3032337" cy="463550"/>
          </a:xfrm>
          <a:prstGeom prst="rect">
            <a:avLst/>
          </a:prstGeom>
        </p:spPr>
        <p:txBody>
          <a:bodyPr vert="horz" lIns="92958" tIns="46479" rIns="92958" bIns="46479" rtlCol="0"/>
          <a:lstStyle>
            <a:lvl1pPr algn="r">
              <a:defRPr sz="1200"/>
            </a:lvl1pPr>
          </a:lstStyle>
          <a:p>
            <a:fld id="{463E146A-A6E4-4F5F-82DA-E0DBBD47BACA}" type="datetimeFigureOut">
              <a:rPr lang="en-US" smtClean="0"/>
              <a:pPr/>
              <a:t>10/7/2013</a:t>
            </a:fld>
            <a:endParaRPr lang="en-US" dirty="0"/>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8" tIns="46479" rIns="92958" bIns="46479" rtlCol="0" anchor="b"/>
          <a:lstStyle>
            <a:lvl1pPr algn="r">
              <a:defRPr sz="1200"/>
            </a:lvl1pPr>
          </a:lstStyle>
          <a:p>
            <a:fld id="{E56AC038-6A62-4027-9F41-BF6F29B5F8D1}" type="slidenum">
              <a:rPr lang="en-US" smtClean="0"/>
              <a:pPr/>
              <a:t>‹#›</a:t>
            </a:fld>
            <a:endParaRPr lang="en-US" dirty="0"/>
          </a:p>
        </p:txBody>
      </p:sp>
    </p:spTree>
    <p:extLst>
      <p:ext uri="{BB962C8B-B14F-4D97-AF65-F5344CB8AC3E}">
        <p14:creationId xmlns:p14="http://schemas.microsoft.com/office/powerpoint/2010/main" val="501343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1</a:t>
            </a:fld>
            <a:endParaRPr lang="en-US" dirty="0"/>
          </a:p>
        </p:txBody>
      </p:sp>
    </p:spTree>
    <p:extLst>
      <p:ext uri="{BB962C8B-B14F-4D97-AF65-F5344CB8AC3E}">
        <p14:creationId xmlns:p14="http://schemas.microsoft.com/office/powerpoint/2010/main" val="2507335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12</a:t>
            </a:fld>
            <a:endParaRPr lang="en-US" dirty="0"/>
          </a:p>
        </p:txBody>
      </p:sp>
    </p:spTree>
    <p:extLst>
      <p:ext uri="{BB962C8B-B14F-4D97-AF65-F5344CB8AC3E}">
        <p14:creationId xmlns:p14="http://schemas.microsoft.com/office/powerpoint/2010/main" val="2604072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13</a:t>
            </a:fld>
            <a:endParaRPr lang="en-US" dirty="0"/>
          </a:p>
        </p:txBody>
      </p:sp>
    </p:spTree>
    <p:extLst>
      <p:ext uri="{BB962C8B-B14F-4D97-AF65-F5344CB8AC3E}">
        <p14:creationId xmlns:p14="http://schemas.microsoft.com/office/powerpoint/2010/main" val="779411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55228" indent="-290472">
              <a:defRPr>
                <a:solidFill>
                  <a:schemeClr val="tx1"/>
                </a:solidFill>
                <a:latin typeface="Lucida Sans Unicode" pitchFamily="34" charset="0"/>
              </a:defRPr>
            </a:lvl2pPr>
            <a:lvl3pPr marL="1161890" indent="-232378">
              <a:defRPr>
                <a:solidFill>
                  <a:schemeClr val="tx1"/>
                </a:solidFill>
                <a:latin typeface="Lucida Sans Unicode" pitchFamily="34" charset="0"/>
              </a:defRPr>
            </a:lvl3pPr>
            <a:lvl4pPr marL="1626645" indent="-232378">
              <a:defRPr>
                <a:solidFill>
                  <a:schemeClr val="tx1"/>
                </a:solidFill>
                <a:latin typeface="Lucida Sans Unicode" pitchFamily="34" charset="0"/>
              </a:defRPr>
            </a:lvl4pPr>
            <a:lvl5pPr marL="2091402" indent="-232378">
              <a:defRPr>
                <a:solidFill>
                  <a:schemeClr val="tx1"/>
                </a:solidFill>
                <a:latin typeface="Lucida Sans Unicode" pitchFamily="34" charset="0"/>
              </a:defRPr>
            </a:lvl5pPr>
            <a:lvl6pPr marL="2556157" indent="-232378" fontAlgn="base">
              <a:spcBef>
                <a:spcPct val="0"/>
              </a:spcBef>
              <a:spcAft>
                <a:spcPct val="0"/>
              </a:spcAft>
              <a:defRPr>
                <a:solidFill>
                  <a:schemeClr val="tx1"/>
                </a:solidFill>
                <a:latin typeface="Lucida Sans Unicode" pitchFamily="34" charset="0"/>
              </a:defRPr>
            </a:lvl6pPr>
            <a:lvl7pPr marL="3020913" indent="-232378" fontAlgn="base">
              <a:spcBef>
                <a:spcPct val="0"/>
              </a:spcBef>
              <a:spcAft>
                <a:spcPct val="0"/>
              </a:spcAft>
              <a:defRPr>
                <a:solidFill>
                  <a:schemeClr val="tx1"/>
                </a:solidFill>
                <a:latin typeface="Lucida Sans Unicode" pitchFamily="34" charset="0"/>
              </a:defRPr>
            </a:lvl7pPr>
            <a:lvl8pPr marL="3485669" indent="-232378" fontAlgn="base">
              <a:spcBef>
                <a:spcPct val="0"/>
              </a:spcBef>
              <a:spcAft>
                <a:spcPct val="0"/>
              </a:spcAft>
              <a:defRPr>
                <a:solidFill>
                  <a:schemeClr val="tx1"/>
                </a:solidFill>
                <a:latin typeface="Lucida Sans Unicode" pitchFamily="34" charset="0"/>
              </a:defRPr>
            </a:lvl8pPr>
            <a:lvl9pPr marL="3950425" indent="-232378"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34BDCBC7-3116-4AAD-9388-ABF9C9523636}" type="slidenum">
              <a:rPr lang="en-US" smtClean="0">
                <a:latin typeface="Calibri" pitchFamily="34" charset="0"/>
              </a:rPr>
              <a:pPr fontAlgn="base">
                <a:spcBef>
                  <a:spcPct val="0"/>
                </a:spcBef>
                <a:spcAft>
                  <a:spcPct val="0"/>
                </a:spcAft>
                <a:defRPr/>
              </a:pPr>
              <a:t>14</a:t>
            </a:fld>
            <a:endParaRPr lang="en-US" dirty="0" smtClean="0">
              <a:latin typeface="Calibri" pitchFamily="34"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15</a:t>
            </a:fld>
            <a:endParaRPr lang="en-US" dirty="0"/>
          </a:p>
        </p:txBody>
      </p:sp>
    </p:spTree>
    <p:extLst>
      <p:ext uri="{BB962C8B-B14F-4D97-AF65-F5344CB8AC3E}">
        <p14:creationId xmlns:p14="http://schemas.microsoft.com/office/powerpoint/2010/main" val="107306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16</a:t>
            </a:fld>
            <a:endParaRPr lang="en-US" dirty="0"/>
          </a:p>
        </p:txBody>
      </p:sp>
    </p:spTree>
    <p:extLst>
      <p:ext uri="{BB962C8B-B14F-4D97-AF65-F5344CB8AC3E}">
        <p14:creationId xmlns:p14="http://schemas.microsoft.com/office/powerpoint/2010/main" val="4152270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2</a:t>
            </a:fld>
            <a:endParaRPr lang="en-US" dirty="0"/>
          </a:p>
        </p:txBody>
      </p:sp>
    </p:spTree>
    <p:extLst>
      <p:ext uri="{BB962C8B-B14F-4D97-AF65-F5344CB8AC3E}">
        <p14:creationId xmlns:p14="http://schemas.microsoft.com/office/powerpoint/2010/main" val="393876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3</a:t>
            </a:fld>
            <a:endParaRPr lang="en-US" dirty="0"/>
          </a:p>
        </p:txBody>
      </p:sp>
    </p:spTree>
    <p:extLst>
      <p:ext uri="{BB962C8B-B14F-4D97-AF65-F5344CB8AC3E}">
        <p14:creationId xmlns:p14="http://schemas.microsoft.com/office/powerpoint/2010/main" val="2584421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5A631C-397C-40C3-AB63-F8695F9D8B66}" type="slidenum">
              <a:rPr lang="en-US">
                <a:solidFill>
                  <a:prstClr val="black"/>
                </a:solidFill>
              </a:rPr>
              <a:pPr/>
              <a:t>4</a:t>
            </a:fld>
            <a:endParaRPr lang="en-US" dirty="0">
              <a:solidFill>
                <a:prstClr val="black"/>
              </a:solidFill>
            </a:endParaRPr>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5</a:t>
            </a:fld>
            <a:endParaRPr lang="en-US" dirty="0"/>
          </a:p>
        </p:txBody>
      </p:sp>
    </p:spTree>
    <p:extLst>
      <p:ext uri="{BB962C8B-B14F-4D97-AF65-F5344CB8AC3E}">
        <p14:creationId xmlns:p14="http://schemas.microsoft.com/office/powerpoint/2010/main" val="127523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6</a:t>
            </a:fld>
            <a:endParaRPr lang="en-US" dirty="0"/>
          </a:p>
        </p:txBody>
      </p:sp>
    </p:spTree>
    <p:extLst>
      <p:ext uri="{BB962C8B-B14F-4D97-AF65-F5344CB8AC3E}">
        <p14:creationId xmlns:p14="http://schemas.microsoft.com/office/powerpoint/2010/main" val="1314028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7</a:t>
            </a:fld>
            <a:endParaRPr lang="en-US" dirty="0"/>
          </a:p>
        </p:txBody>
      </p:sp>
    </p:spTree>
    <p:extLst>
      <p:ext uri="{BB962C8B-B14F-4D97-AF65-F5344CB8AC3E}">
        <p14:creationId xmlns:p14="http://schemas.microsoft.com/office/powerpoint/2010/main" val="630092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8</a:t>
            </a:fld>
            <a:endParaRPr lang="en-US" dirty="0"/>
          </a:p>
        </p:txBody>
      </p:sp>
    </p:spTree>
    <p:extLst>
      <p:ext uri="{BB962C8B-B14F-4D97-AF65-F5344CB8AC3E}">
        <p14:creationId xmlns:p14="http://schemas.microsoft.com/office/powerpoint/2010/main" val="1484164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AC038-6A62-4027-9F41-BF6F29B5F8D1}" type="slidenum">
              <a:rPr lang="en-US" smtClean="0"/>
              <a:pPr/>
              <a:t>9</a:t>
            </a:fld>
            <a:endParaRPr lang="en-US" dirty="0"/>
          </a:p>
        </p:txBody>
      </p:sp>
    </p:spTree>
    <p:extLst>
      <p:ext uri="{BB962C8B-B14F-4D97-AF65-F5344CB8AC3E}">
        <p14:creationId xmlns:p14="http://schemas.microsoft.com/office/powerpoint/2010/main" val="109796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2D7FE4A-DDC2-49E9-9846-008BF88FC244}" type="datetime1">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DDAE0C6-08EF-4246-BCB5-2C3A7B0C5296}"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A0856-292E-48F1-B621-37D409AFE081}" type="datetime1">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D18E50-BFB4-48B0-A6F6-5D097B5B0565}" type="datetime1">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45B8F8-60BA-4F49-936F-5FEA15F87487}" type="datetime1">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ECD46C3-5E02-427E-ACBB-0DE7762ACA52}" type="datetime1">
              <a:rPr lang="en-US" smtClean="0"/>
              <a:t>10/7/2013</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DAE0C6-08EF-4246-BCB5-2C3A7B0C5296}"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800E5A-CB59-4EA8-929A-CC3E81917AD6}" type="datetime1">
              <a:rPr lang="en-US" smtClean="0"/>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297E60-B836-4CD3-9F97-59543BC355D1}" type="datetime1">
              <a:rPr lang="en-US" smtClean="0"/>
              <a:t>10/7/2013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BFD38-DC7E-4DDF-A2ED-7D1AEF4C2C01}" type="datetime1">
              <a:rPr lang="en-US" smtClean="0"/>
              <a:t>10/7/2013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3795FDA6-3F97-4887-87CB-2BD5265D253E}" type="datetime1">
              <a:rPr lang="en-US" smtClean="0"/>
              <a:t>10/7/2013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DAE0C6-08EF-4246-BCB5-2C3A7B0C52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D30726-081D-4689-9EA9-A57C9464FD37}" type="datetime1">
              <a:rPr lang="en-US" smtClean="0"/>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DAE0C6-08EF-4246-BCB5-2C3A7B0C5296}"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45C226FB-BE5A-4AF2-BF99-6A21CBB4DB9B}" type="datetime1">
              <a:rPr lang="en-US" smtClean="0"/>
              <a:t>10/7/2013</a:t>
            </a:fld>
            <a:endParaRPr lang="en-US" dirty="0"/>
          </a:p>
        </p:txBody>
      </p:sp>
      <p:sp>
        <p:nvSpPr>
          <p:cNvPr id="7" name="Slide Number Placeholder 6"/>
          <p:cNvSpPr>
            <a:spLocks noGrp="1"/>
          </p:cNvSpPr>
          <p:nvPr>
            <p:ph type="sldNum" sz="quarter" idx="12"/>
          </p:nvPr>
        </p:nvSpPr>
        <p:spPr/>
        <p:txBody>
          <a:bodyPr/>
          <a:lstStyle/>
          <a:p>
            <a:fld id="{3DDAE0C6-08EF-4246-BCB5-2C3A7B0C5296}"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tint val="70000"/>
                <a:satMod val="170000"/>
              </a:schemeClr>
              <a:schemeClr val="bg2">
                <a:shade val="70000"/>
                <a:satMod val="130000"/>
              </a:schemeClr>
            </a:duotone>
            <a:extLst>
              <a:ext uri="{BEBA8EAE-BF5A-486C-A8C5-ECC9F3942E4B}">
                <a14:imgProps xmlns:a14="http://schemas.microsoft.com/office/drawing/2010/main">
                  <a14:imgLayer r:embed="rId14">
                    <a14:imgEffect>
                      <a14:saturation sat="52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D194644-90C8-458E-907B-C29247FECBF1}" type="datetime1">
              <a:rPr lang="en-US" smtClean="0"/>
              <a:t>10/7/2013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DDAE0C6-08EF-4246-BCB5-2C3A7B0C5296}"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ss.gov/elders" TargetMode="External"/><Relationship Id="rId7"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3.jpeg"/><Relationship Id="rId4" Type="http://schemas.openxmlformats.org/officeDocument/2006/relationships/hyperlink" Target="http://www.usembassy.de/usa/stateimages/massachsuettsseal.jp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uamarius.stukes@state.ma.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11.png"/><Relationship Id="rId4" Type="http://schemas.openxmlformats.org/officeDocument/2006/relationships/hyperlink" Target="http://www.mass.gov/elders/hous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DAE0C6-08EF-4246-BCB5-2C3A7B0C5296}" type="slidenum">
              <a:rPr lang="en-US" smtClean="0"/>
              <a:pPr/>
              <a:t>1</a:t>
            </a:fld>
            <a:endParaRPr lang="en-US" dirty="0"/>
          </a:p>
        </p:txBody>
      </p:sp>
      <p:sp>
        <p:nvSpPr>
          <p:cNvPr id="5" name="Title 4"/>
          <p:cNvSpPr>
            <a:spLocks noGrp="1"/>
          </p:cNvSpPr>
          <p:nvPr>
            <p:ph type="title"/>
          </p:nvPr>
        </p:nvSpPr>
        <p:spPr>
          <a:xfrm>
            <a:off x="533400" y="3048000"/>
            <a:ext cx="8054975" cy="2133600"/>
          </a:xfrm>
          <a:solidFill>
            <a:srgbClr val="92D050"/>
          </a:solidFill>
          <a:ln w="28575" cmpd="thinThick">
            <a:solidFill>
              <a:srgbClr val="FF00FF"/>
            </a:solidFill>
          </a:ln>
        </p:spPr>
        <p:txBody>
          <a:bodyPr/>
          <a:lstStyle/>
          <a:p>
            <a:r>
              <a:rPr lang="en-US" b="1" cap="none" dirty="0" smtClean="0">
                <a:solidFill>
                  <a:schemeClr val="accent2">
                    <a:lumMod val="50000"/>
                  </a:schemeClr>
                </a:solidFill>
                <a:latin typeface="Arial Rounded MT Bold" pitchFamily="34" charset="0"/>
              </a:rPr>
              <a:t/>
            </a:r>
            <a:br>
              <a:rPr lang="en-US" b="1" cap="none" dirty="0" smtClean="0">
                <a:solidFill>
                  <a:schemeClr val="accent2">
                    <a:lumMod val="50000"/>
                  </a:schemeClr>
                </a:solidFill>
                <a:latin typeface="Arial Rounded MT Bold" pitchFamily="34" charset="0"/>
              </a:rPr>
            </a:br>
            <a:r>
              <a:rPr lang="en-US" b="1" cap="none" dirty="0">
                <a:solidFill>
                  <a:schemeClr val="accent2">
                    <a:lumMod val="50000"/>
                  </a:schemeClr>
                </a:solidFill>
                <a:latin typeface="Arial Rounded MT Bold" pitchFamily="34" charset="0"/>
              </a:rPr>
              <a:t/>
            </a:r>
            <a:br>
              <a:rPr lang="en-US" b="1" cap="none" dirty="0">
                <a:solidFill>
                  <a:schemeClr val="accent2">
                    <a:lumMod val="50000"/>
                  </a:schemeClr>
                </a:solidFill>
                <a:latin typeface="Arial Rounded MT Bold" pitchFamily="34" charset="0"/>
              </a:rPr>
            </a:br>
            <a:r>
              <a:rPr lang="en-US" b="1" cap="none" dirty="0" smtClean="0">
                <a:solidFill>
                  <a:schemeClr val="accent2">
                    <a:lumMod val="50000"/>
                  </a:schemeClr>
                </a:solidFill>
                <a:latin typeface="Arial Rounded MT Bold" pitchFamily="34" charset="0"/>
              </a:rPr>
              <a:t/>
            </a:r>
            <a:br>
              <a:rPr lang="en-US" b="1" cap="none" dirty="0" smtClean="0">
                <a:solidFill>
                  <a:schemeClr val="accent2">
                    <a:lumMod val="50000"/>
                  </a:schemeClr>
                </a:solidFill>
                <a:latin typeface="Arial Rounded MT Bold" pitchFamily="34" charset="0"/>
              </a:rPr>
            </a:br>
            <a:r>
              <a:rPr lang="en-US" b="1" cap="none" dirty="0" smtClean="0">
                <a:solidFill>
                  <a:schemeClr val="accent2">
                    <a:lumMod val="50000"/>
                  </a:schemeClr>
                </a:solidFill>
                <a:latin typeface="Arial Rounded MT Bold" pitchFamily="34" charset="0"/>
              </a:rPr>
              <a:t/>
            </a:r>
            <a:br>
              <a:rPr lang="en-US" b="1" cap="none" dirty="0" smtClean="0">
                <a:solidFill>
                  <a:schemeClr val="accent2">
                    <a:lumMod val="50000"/>
                  </a:schemeClr>
                </a:solidFill>
                <a:latin typeface="Arial Rounded MT Bold" pitchFamily="34" charset="0"/>
              </a:rPr>
            </a:br>
            <a:r>
              <a:rPr lang="en-US" b="1" cap="none" dirty="0">
                <a:solidFill>
                  <a:schemeClr val="accent2">
                    <a:lumMod val="50000"/>
                  </a:schemeClr>
                </a:solidFill>
                <a:latin typeface="Arial Rounded MT Bold" pitchFamily="34" charset="0"/>
              </a:rPr>
              <a:t/>
            </a:r>
            <a:br>
              <a:rPr lang="en-US" b="1" cap="none" dirty="0">
                <a:solidFill>
                  <a:schemeClr val="accent2">
                    <a:lumMod val="50000"/>
                  </a:schemeClr>
                </a:solidFill>
                <a:latin typeface="Arial Rounded MT Bold" pitchFamily="34" charset="0"/>
              </a:rPr>
            </a:br>
            <a:r>
              <a:rPr lang="en-US" b="1" cap="none" dirty="0" smtClean="0">
                <a:solidFill>
                  <a:schemeClr val="accent2">
                    <a:lumMod val="50000"/>
                  </a:schemeClr>
                </a:solidFill>
                <a:latin typeface="Arial Rounded MT Bold" pitchFamily="34" charset="0"/>
              </a:rPr>
              <a:t/>
            </a:r>
            <a:br>
              <a:rPr lang="en-US" b="1" cap="none" dirty="0" smtClean="0">
                <a:solidFill>
                  <a:schemeClr val="accent2">
                    <a:lumMod val="50000"/>
                  </a:schemeClr>
                </a:solidFill>
                <a:latin typeface="Arial Rounded MT Bold" pitchFamily="34" charset="0"/>
              </a:rPr>
            </a:br>
            <a:r>
              <a:rPr lang="en-US" b="1" cap="none" dirty="0">
                <a:solidFill>
                  <a:schemeClr val="accent2">
                    <a:lumMod val="50000"/>
                  </a:schemeClr>
                </a:solidFill>
                <a:latin typeface="Arial Rounded MT Bold" pitchFamily="34" charset="0"/>
              </a:rPr>
              <a:t/>
            </a:r>
            <a:br>
              <a:rPr lang="en-US" b="1" cap="none" dirty="0">
                <a:solidFill>
                  <a:schemeClr val="accent2">
                    <a:lumMod val="50000"/>
                  </a:schemeClr>
                </a:solidFill>
                <a:latin typeface="Arial Rounded MT Bold" pitchFamily="34" charset="0"/>
              </a:rPr>
            </a:br>
            <a:r>
              <a:rPr lang="en-US" b="1" cap="none" dirty="0" smtClean="0">
                <a:solidFill>
                  <a:schemeClr val="accent2">
                    <a:lumMod val="50000"/>
                  </a:schemeClr>
                </a:solidFill>
                <a:latin typeface="Arial Rounded MT Bold" pitchFamily="34" charset="0"/>
              </a:rPr>
              <a:t/>
            </a:r>
            <a:br>
              <a:rPr lang="en-US" b="1" cap="none" dirty="0" smtClean="0">
                <a:solidFill>
                  <a:schemeClr val="accent2">
                    <a:lumMod val="50000"/>
                  </a:schemeClr>
                </a:solidFill>
                <a:latin typeface="Arial Rounded MT Bold" pitchFamily="34" charset="0"/>
              </a:rPr>
            </a:br>
            <a:r>
              <a:rPr lang="en-US" b="1" cap="none" dirty="0" smtClean="0">
                <a:solidFill>
                  <a:schemeClr val="accent2">
                    <a:lumMod val="50000"/>
                  </a:schemeClr>
                </a:solidFill>
                <a:latin typeface="Arial Rounded MT Bold" pitchFamily="34" charset="0"/>
              </a:rPr>
              <a:t/>
            </a:r>
            <a:br>
              <a:rPr lang="en-US" b="1" cap="none" dirty="0" smtClean="0">
                <a:solidFill>
                  <a:schemeClr val="accent2">
                    <a:lumMod val="50000"/>
                  </a:schemeClr>
                </a:solidFill>
                <a:latin typeface="Arial Rounded MT Bold" pitchFamily="34" charset="0"/>
              </a:rPr>
            </a:br>
            <a:r>
              <a:rPr lang="en-US" sz="2800" b="1" cap="none" dirty="0" smtClean="0">
                <a:solidFill>
                  <a:schemeClr val="accent2">
                    <a:lumMod val="50000"/>
                  </a:schemeClr>
                </a:solidFill>
                <a:latin typeface="Arial Rounded MT Bold" pitchFamily="34" charset="0"/>
              </a:rPr>
              <a:t>Citizen’s Housing and Planning Association </a:t>
            </a:r>
            <a:br>
              <a:rPr lang="en-US" sz="2800" b="1" cap="none" dirty="0" smtClean="0">
                <a:solidFill>
                  <a:schemeClr val="accent2">
                    <a:lumMod val="50000"/>
                  </a:schemeClr>
                </a:solidFill>
                <a:latin typeface="Arial Rounded MT Bold" pitchFamily="34" charset="0"/>
              </a:rPr>
            </a:br>
            <a:r>
              <a:rPr lang="en-US" sz="2800" b="1" cap="none" dirty="0" smtClean="0">
                <a:solidFill>
                  <a:schemeClr val="accent2">
                    <a:lumMod val="50000"/>
                  </a:schemeClr>
                </a:solidFill>
                <a:latin typeface="Arial Rounded MT Bold" pitchFamily="34" charset="0"/>
              </a:rPr>
              <a:t>EOEA Housing Presentation</a:t>
            </a:r>
            <a:br>
              <a:rPr lang="en-US" sz="2800" b="1" cap="none" dirty="0" smtClean="0">
                <a:solidFill>
                  <a:schemeClr val="accent2">
                    <a:lumMod val="50000"/>
                  </a:schemeClr>
                </a:solidFill>
                <a:latin typeface="Arial Rounded MT Bold" pitchFamily="34" charset="0"/>
              </a:rPr>
            </a:br>
            <a:r>
              <a:rPr lang="en-US" sz="2800" b="1" cap="none" dirty="0" smtClean="0">
                <a:solidFill>
                  <a:schemeClr val="accent2">
                    <a:lumMod val="50000"/>
                  </a:schemeClr>
                </a:solidFill>
                <a:latin typeface="Arial Rounded MT Bold" pitchFamily="34" charset="0"/>
              </a:rPr>
              <a:t>Planning for Elder Housing Needs</a:t>
            </a:r>
            <a:br>
              <a:rPr lang="en-US" sz="2800" b="1" cap="none" dirty="0" smtClean="0">
                <a:solidFill>
                  <a:schemeClr val="accent2">
                    <a:lumMod val="50000"/>
                  </a:schemeClr>
                </a:solidFill>
                <a:latin typeface="Arial Rounded MT Bold" pitchFamily="34" charset="0"/>
              </a:rPr>
            </a:br>
            <a:r>
              <a:rPr lang="en-US" sz="2800" b="1" cap="none" dirty="0" smtClean="0">
                <a:solidFill>
                  <a:schemeClr val="accent2">
                    <a:lumMod val="50000"/>
                  </a:schemeClr>
                </a:solidFill>
                <a:latin typeface="Arial Rounded MT Bold" pitchFamily="34" charset="0"/>
              </a:rPr>
              <a:t/>
            </a:r>
            <a:br>
              <a:rPr lang="en-US" sz="2800" b="1" cap="none" dirty="0" smtClean="0">
                <a:solidFill>
                  <a:schemeClr val="accent2">
                    <a:lumMod val="50000"/>
                  </a:schemeClr>
                </a:solidFill>
                <a:latin typeface="Arial Rounded MT Bold" pitchFamily="34" charset="0"/>
              </a:rPr>
            </a:br>
            <a:r>
              <a:rPr lang="en-US" sz="2400" b="1" cap="none" dirty="0" smtClean="0">
                <a:solidFill>
                  <a:schemeClr val="accent2">
                    <a:lumMod val="50000"/>
                  </a:schemeClr>
                </a:solidFill>
                <a:latin typeface="Arial Rounded MT Bold" pitchFamily="34" charset="0"/>
              </a:rPr>
              <a:t>October 8, 2013</a:t>
            </a:r>
            <a:endParaRPr lang="en-US" sz="2400" b="1" cap="none" dirty="0">
              <a:solidFill>
                <a:schemeClr val="bg1"/>
              </a:solidFill>
              <a:latin typeface="Arial Rounded MT Bold" pitchFamily="34" charset="0"/>
            </a:endParaRPr>
          </a:p>
        </p:txBody>
      </p:sp>
      <p:sp>
        <p:nvSpPr>
          <p:cNvPr id="3" name="Subtitle 2"/>
          <p:cNvSpPr>
            <a:spLocks noGrp="1"/>
          </p:cNvSpPr>
          <p:nvPr>
            <p:ph type="body" idx="1"/>
          </p:nvPr>
        </p:nvSpPr>
        <p:spPr>
          <a:xfrm>
            <a:off x="2057400" y="5486400"/>
            <a:ext cx="5334000" cy="838200"/>
          </a:xfrm>
          <a:noFill/>
          <a:ln w="50800">
            <a:noFill/>
          </a:ln>
        </p:spPr>
        <p:txBody>
          <a:bodyPr>
            <a:normAutofit/>
          </a:bodyPr>
          <a:lstStyle/>
          <a:p>
            <a:r>
              <a:rPr lang="en-US" sz="1400" b="1" cap="none" dirty="0" smtClean="0">
                <a:solidFill>
                  <a:schemeClr val="tx1"/>
                </a:solidFill>
                <a:latin typeface="Arial Rounded MT Bold" panose="020F0704030504030204" pitchFamily="34" charset="0"/>
              </a:rPr>
              <a:t>Presented by: Duamarius Stukes, </a:t>
            </a:r>
          </a:p>
          <a:p>
            <a:r>
              <a:rPr lang="en-US" sz="1400" b="1" cap="none" dirty="0" smtClean="0">
                <a:solidFill>
                  <a:schemeClr val="tx1"/>
                </a:solidFill>
                <a:latin typeface="Arial Rounded MT Bold" panose="020F0704030504030204" pitchFamily="34" charset="0"/>
              </a:rPr>
              <a:t>EOEA’s Housing &amp; Assisted Living Director</a:t>
            </a:r>
            <a:endParaRPr lang="en-US" sz="1400" b="1" dirty="0">
              <a:solidFill>
                <a:schemeClr val="tx1"/>
              </a:solidFill>
              <a:latin typeface="Arial Rounded MT Bold" panose="020F0704030504030204" pitchFamily="34" charset="0"/>
            </a:endParaRPr>
          </a:p>
        </p:txBody>
      </p:sp>
      <p:sp>
        <p:nvSpPr>
          <p:cNvPr id="4" name="Rectangle 3"/>
          <p:cNvSpPr/>
          <p:nvPr/>
        </p:nvSpPr>
        <p:spPr>
          <a:xfrm>
            <a:off x="228600" y="285749"/>
            <a:ext cx="5105400" cy="954107"/>
          </a:xfrm>
          <a:prstGeom prst="rect">
            <a:avLst/>
          </a:prstGeom>
        </p:spPr>
        <p:txBody>
          <a:bodyPr wrap="square">
            <a:spAutoFit/>
          </a:bodyPr>
          <a:lstStyle/>
          <a:p>
            <a:r>
              <a:rPr lang="en-US" altLang="en-US" sz="1600" b="1" dirty="0">
                <a:latin typeface="Calibri" pitchFamily="34" charset="0"/>
              </a:rPr>
              <a:t>Commonwealth of Massachusetts</a:t>
            </a:r>
            <a:br>
              <a:rPr lang="en-US" altLang="en-US" sz="1600" b="1" dirty="0">
                <a:latin typeface="Calibri" pitchFamily="34" charset="0"/>
              </a:rPr>
            </a:br>
            <a:r>
              <a:rPr lang="en-US" altLang="en-US" sz="2000" b="1" dirty="0">
                <a:latin typeface="Arial Rounded MT Bold" pitchFamily="34" charset="0"/>
              </a:rPr>
              <a:t>Executive Office of Elder </a:t>
            </a:r>
            <a:r>
              <a:rPr lang="en-US" altLang="en-US" sz="2000" b="1" dirty="0" smtClean="0">
                <a:latin typeface="Arial Rounded MT Bold" pitchFamily="34" charset="0"/>
              </a:rPr>
              <a:t>Affairs (EOEA)</a:t>
            </a:r>
            <a:endParaRPr lang="en-US" altLang="en-US" sz="2000" b="1" dirty="0">
              <a:latin typeface="Arial Rounded MT Bold" pitchFamily="34" charset="0"/>
            </a:endParaRPr>
          </a:p>
          <a:p>
            <a:r>
              <a:rPr lang="en-US" sz="2000" b="1" dirty="0">
                <a:solidFill>
                  <a:srgbClr val="FF00FF"/>
                </a:solidFill>
                <a:latin typeface="Calibri" pitchFamily="34" charset="0"/>
                <a:hlinkClick r:id="rId3"/>
              </a:rPr>
              <a:t>www.mass.gov/elders</a:t>
            </a:r>
            <a:r>
              <a:rPr lang="en-US" sz="2000" b="1" dirty="0">
                <a:solidFill>
                  <a:srgbClr val="FF00FF"/>
                </a:solidFill>
                <a:latin typeface="Calibri" pitchFamily="34" charset="0"/>
              </a:rPr>
              <a:t> </a:t>
            </a:r>
          </a:p>
        </p:txBody>
      </p:sp>
      <p:pic>
        <p:nvPicPr>
          <p:cNvPr id="6" name="Picture 6" descr="massachsuettsseal">
            <a:hlinkClick r:id="rId4"/>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sharpenSoften amount="-25000"/>
                    </a14:imgEffect>
                    <a14:imgEffect>
                      <a14:brightnessContrast bright="-20000" contrast="40000"/>
                    </a14:imgEffect>
                  </a14:imgLayer>
                </a14:imgProps>
              </a:ext>
            </a:extLst>
          </a:blip>
          <a:srcRect/>
          <a:stretch>
            <a:fillRect/>
          </a:stretch>
        </p:blipFill>
        <p:spPr bwMode="auto">
          <a:xfrm>
            <a:off x="7620000" y="285749"/>
            <a:ext cx="1263650" cy="1255281"/>
          </a:xfrm>
          <a:prstGeom prst="rect">
            <a:avLst/>
          </a:prstGeom>
          <a:noFill/>
          <a:ln w="9525">
            <a:noFill/>
            <a:miter lim="800000"/>
            <a:headEnd/>
            <a:tailEnd/>
          </a:ln>
        </p:spPr>
      </p:pic>
      <p:pic>
        <p:nvPicPr>
          <p:cNvPr id="3074" name="Picture 2" descr="C:\Users\dbradley\AppData\Local\Microsoft\Windows\Temporary Internet Files\Content.IE5\GF4EXX76\MC90038388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33705" y="707628"/>
            <a:ext cx="1669320" cy="1666804"/>
          </a:xfrm>
          <a:prstGeom prst="rect">
            <a:avLst/>
          </a:prstGeom>
          <a:noFill/>
          <a:ln w="34925">
            <a:solidFill>
              <a:srgbClr val="FF00FF"/>
            </a:solidFill>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5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750"/>
                                        <p:tgtEl>
                                          <p:spTgt spid="6"/>
                                        </p:tgtEl>
                                      </p:cBhvr>
                                    </p:animEffect>
                                  </p:childTnLst>
                                </p:cTn>
                              </p:par>
                            </p:childTnLst>
                          </p:cTn>
                        </p:par>
                        <p:par>
                          <p:cTn id="11" fill="hold">
                            <p:stCondLst>
                              <p:cond delay="750"/>
                            </p:stCondLst>
                            <p:childTnLst>
                              <p:par>
                                <p:cTn id="12" presetID="42" presetClass="entr" presetSubtype="0" fill="hold"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50"/>
                                        <p:tgtEl>
                                          <p:spTgt spid="4">
                                            <p:txEl>
                                              <p:pRg st="1" end="1"/>
                                            </p:txEl>
                                          </p:spTgt>
                                        </p:tgtEl>
                                      </p:cBhvr>
                                    </p:animEffect>
                                    <p:anim calcmode="lin" valueType="num">
                                      <p:cBhvr>
                                        <p:cTn id="15" dur="2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25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60672" cy="990600"/>
          </a:xfrm>
          <a:ln w="60325" cmpd="tri">
            <a:solidFill>
              <a:schemeClr val="bg1">
                <a:lumMod val="65000"/>
              </a:schemeClr>
            </a:solidFill>
          </a:ln>
        </p:spPr>
        <p:txBody>
          <a:bodyPr>
            <a:normAutofit fontScale="90000"/>
          </a:bodyPr>
          <a:lstStyle/>
          <a:p>
            <a:r>
              <a:rPr lang="en-US" sz="4000" dirty="0" smtClean="0">
                <a:latin typeface="Arial Rounded MT Bold" pitchFamily="34" charset="0"/>
              </a:rPr>
              <a:t/>
            </a:r>
            <a:br>
              <a:rPr lang="en-US" sz="4000" dirty="0" smtClean="0">
                <a:latin typeface="Arial Rounded MT Bold" pitchFamily="34" charset="0"/>
              </a:rPr>
            </a:br>
            <a:r>
              <a:rPr lang="en-US" sz="3600" b="1" cap="none" dirty="0" smtClean="0">
                <a:solidFill>
                  <a:schemeClr val="accent2">
                    <a:lumMod val="75000"/>
                  </a:schemeClr>
                </a:solidFill>
                <a:latin typeface="Arial Rounded MT Bold" pitchFamily="34" charset="0"/>
              </a:rPr>
              <a:t>Assisted Living Residence </a:t>
            </a:r>
            <a:br>
              <a:rPr lang="en-US" sz="3600" b="1" cap="none" dirty="0" smtClean="0">
                <a:solidFill>
                  <a:schemeClr val="accent2">
                    <a:lumMod val="75000"/>
                  </a:schemeClr>
                </a:solidFill>
                <a:latin typeface="Arial Rounded MT Bold" pitchFamily="34" charset="0"/>
              </a:rPr>
            </a:br>
            <a:r>
              <a:rPr lang="en-US" sz="3600" b="1" cap="none" dirty="0" smtClean="0">
                <a:solidFill>
                  <a:schemeClr val="accent2">
                    <a:lumMod val="75000"/>
                  </a:schemeClr>
                </a:solidFill>
                <a:latin typeface="Arial Rounded MT Bold" pitchFamily="34" charset="0"/>
              </a:rPr>
              <a:t>Certification Program</a:t>
            </a:r>
            <a:r>
              <a:rPr lang="en-US" sz="3600" cap="none" dirty="0" smtClean="0">
                <a:solidFill>
                  <a:schemeClr val="accent2">
                    <a:lumMod val="75000"/>
                  </a:schemeClr>
                </a:solidFill>
              </a:rPr>
              <a:t/>
            </a:r>
            <a:br>
              <a:rPr lang="en-US" sz="3600" cap="none" dirty="0" smtClean="0">
                <a:solidFill>
                  <a:schemeClr val="accent2">
                    <a:lumMod val="75000"/>
                  </a:schemeClr>
                </a:solidFill>
              </a:rPr>
            </a:br>
            <a:endParaRPr lang="en-US" sz="3600" cap="none" dirty="0">
              <a:solidFill>
                <a:schemeClr val="accent2">
                  <a:lumMod val="75000"/>
                </a:schemeClr>
              </a:solidFill>
            </a:endParaRPr>
          </a:p>
        </p:txBody>
      </p:sp>
      <p:sp>
        <p:nvSpPr>
          <p:cNvPr id="3" name="Content Placeholder 2"/>
          <p:cNvSpPr>
            <a:spLocks noGrp="1"/>
          </p:cNvSpPr>
          <p:nvPr>
            <p:ph idx="1"/>
          </p:nvPr>
        </p:nvSpPr>
        <p:spPr>
          <a:xfrm>
            <a:off x="457200" y="1752600"/>
            <a:ext cx="8229600" cy="4876800"/>
          </a:xfrm>
        </p:spPr>
        <p:txBody>
          <a:bodyPr>
            <a:noAutofit/>
          </a:bodyPr>
          <a:lstStyle/>
          <a:p>
            <a:pPr lvl="0">
              <a:lnSpc>
                <a:spcPct val="90000"/>
              </a:lnSpc>
              <a:buClr>
                <a:srgbClr val="92D050"/>
              </a:buClr>
              <a:buFont typeface="Wingdings" panose="05000000000000000000" pitchFamily="2" charset="2"/>
              <a:buChar char="v"/>
            </a:pPr>
            <a:r>
              <a:rPr lang="en-US" b="1" i="1" dirty="0" smtClean="0">
                <a:solidFill>
                  <a:srgbClr val="92D050"/>
                </a:solidFill>
              </a:rPr>
              <a:t> Goal:  Continue to provide routine re-certification site visits  as well as investigations when necessary to all ALRs.  The certification process not only takes into consideration the residential model of privacy, autonomy and individual rights but also provides oversight to help ensure that frail elders’ needs and rights are addressed.  </a:t>
            </a:r>
          </a:p>
          <a:p>
            <a:pPr lvl="1">
              <a:buClr>
                <a:srgbClr val="92D050"/>
              </a:buClr>
              <a:buFont typeface="Webdings" pitchFamily="18" charset="2"/>
              <a:buChar char="4"/>
            </a:pPr>
            <a:r>
              <a:rPr lang="en-US" dirty="0" smtClean="0">
                <a:solidFill>
                  <a:schemeClr val="tx1"/>
                </a:solidFill>
              </a:rPr>
              <a:t>213 </a:t>
            </a:r>
            <a:r>
              <a:rPr lang="en-US" dirty="0">
                <a:solidFill>
                  <a:schemeClr val="tx1"/>
                </a:solidFill>
              </a:rPr>
              <a:t>Assisted Living </a:t>
            </a:r>
            <a:r>
              <a:rPr lang="en-US" dirty="0" smtClean="0">
                <a:solidFill>
                  <a:schemeClr val="tx1"/>
                </a:solidFill>
              </a:rPr>
              <a:t>Residences across  the state</a:t>
            </a:r>
            <a:r>
              <a:rPr lang="en-US" dirty="0" smtClean="0">
                <a:solidFill>
                  <a:schemeClr val="tx1"/>
                </a:solidFill>
              </a:rPr>
              <a:t>; with 13,700 residents</a:t>
            </a:r>
            <a:endParaRPr lang="en-US" dirty="0" smtClean="0">
              <a:solidFill>
                <a:schemeClr val="tx1"/>
              </a:solidFill>
            </a:endParaRPr>
          </a:p>
          <a:p>
            <a:pPr>
              <a:buClr>
                <a:srgbClr val="92D050"/>
              </a:buClr>
              <a:buFont typeface="Webdings" pitchFamily="18" charset="2"/>
              <a:buChar char="4"/>
            </a:pPr>
            <a:endParaRPr lang="en-US" sz="800" b="1" dirty="0" smtClean="0">
              <a:solidFill>
                <a:schemeClr val="tx1"/>
              </a:solidFill>
            </a:endParaRPr>
          </a:p>
          <a:p>
            <a:pPr lvl="1" indent="-274320">
              <a:buClr>
                <a:srgbClr val="92D050"/>
              </a:buClr>
              <a:buFont typeface="Webdings" pitchFamily="18" charset="2"/>
              <a:buChar char="4"/>
            </a:pPr>
            <a:r>
              <a:rPr lang="en-US" dirty="0">
                <a:solidFill>
                  <a:schemeClr val="tx1"/>
                </a:solidFill>
              </a:rPr>
              <a:t>The Office of Elder Affairs certifies Assisted Living Residences in Massachusetts and offers the Assisted Living Ombudsman Program to provide advocacy, information and complaint resolution to consumers. </a:t>
            </a:r>
          </a:p>
          <a:p>
            <a:pPr indent="-274320">
              <a:buClr>
                <a:srgbClr val="92D050"/>
              </a:buClr>
              <a:buFont typeface="Webdings" pitchFamily="18" charset="2"/>
              <a:buChar char="4"/>
            </a:pPr>
            <a:endParaRPr lang="en-US" sz="800" dirty="0">
              <a:solidFill>
                <a:schemeClr val="tx1"/>
              </a:solidFill>
            </a:endParaRPr>
          </a:p>
          <a:p>
            <a:pPr lvl="1" indent="-274320">
              <a:buClr>
                <a:srgbClr val="92D050"/>
              </a:buClr>
              <a:buFont typeface="Webdings" pitchFamily="18" charset="2"/>
              <a:buChar char="4"/>
            </a:pPr>
            <a:r>
              <a:rPr lang="en-US" dirty="0">
                <a:solidFill>
                  <a:schemeClr val="tx1"/>
                </a:solidFill>
              </a:rPr>
              <a:t>ALR’s are one of the most rapidly growing forms of residential long-term care in Massachusetts.</a:t>
            </a:r>
          </a:p>
          <a:p>
            <a:pPr>
              <a:buClr>
                <a:srgbClr val="92D050"/>
              </a:buClr>
              <a:buFont typeface="Webdings" pitchFamily="18" charset="2"/>
              <a:buChar char="4"/>
            </a:pPr>
            <a:endParaRPr lang="en-US" b="1" dirty="0" smtClean="0">
              <a:solidFill>
                <a:schemeClr val="tx1"/>
              </a:solidFill>
            </a:endParaRPr>
          </a:p>
          <a:p>
            <a:pPr>
              <a:buClr>
                <a:schemeClr val="accent2">
                  <a:lumMod val="75000"/>
                </a:schemeClr>
              </a:buClr>
              <a:buFont typeface="Webdings" pitchFamily="18" charset="2"/>
              <a:buChar char="4"/>
            </a:pPr>
            <a:endParaRPr lang="en-US" b="1" dirty="0" smtClean="0">
              <a:solidFill>
                <a:srgbClr val="FF00FF"/>
              </a:solidFill>
            </a:endParaRPr>
          </a:p>
        </p:txBody>
      </p:sp>
      <p:sp>
        <p:nvSpPr>
          <p:cNvPr id="4" name="Slide Number Placeholder 3"/>
          <p:cNvSpPr>
            <a:spLocks noGrp="1"/>
          </p:cNvSpPr>
          <p:nvPr>
            <p:ph type="sldNum" sz="quarter" idx="12"/>
          </p:nvPr>
        </p:nvSpPr>
        <p:spPr/>
        <p:txBody>
          <a:bodyPr/>
          <a:lstStyle/>
          <a:p>
            <a:fld id="{3DDAE0C6-08EF-4246-BCB5-2C3A7B0C5296}" type="slidenum">
              <a:rPr lang="en-US" smtClean="0"/>
              <a:pPr/>
              <a:t>10</a:t>
            </a:fld>
            <a:endParaRPr lang="en-US" dirty="0"/>
          </a:p>
        </p:txBody>
      </p:sp>
      <p:pic>
        <p:nvPicPr>
          <p:cNvPr id="5122" name="Picture 2" descr="C:\Users\dbradley\AppData\Local\Microsoft\Windows\Temporary Internet Files\Content.IE5\H626KU44\MC90043268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04800"/>
            <a:ext cx="1488297" cy="148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683732"/>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0325" cmpd="tri">
            <a:solidFill>
              <a:schemeClr val="bg1">
                <a:lumMod val="65000"/>
              </a:schemeClr>
            </a:solidFill>
          </a:ln>
        </p:spPr>
        <p:txBody>
          <a:bodyPr>
            <a:noAutofit/>
          </a:bodyPr>
          <a:lstStyle/>
          <a:p>
            <a:r>
              <a:rPr lang="en-US" sz="3200" b="1" cap="none" dirty="0" smtClean="0">
                <a:solidFill>
                  <a:schemeClr val="accent2">
                    <a:lumMod val="75000"/>
                  </a:schemeClr>
                </a:solidFill>
                <a:latin typeface="Arial Rounded MT Bold" pitchFamily="34" charset="0"/>
              </a:rPr>
              <a:t>Assisted Living Residence Certification Program - </a:t>
            </a:r>
            <a:r>
              <a:rPr lang="en-US" sz="2800" b="1" cap="none" dirty="0" smtClean="0">
                <a:solidFill>
                  <a:schemeClr val="accent2">
                    <a:lumMod val="75000"/>
                  </a:schemeClr>
                </a:solidFill>
                <a:latin typeface="Arial Rounded MT Bold" pitchFamily="34" charset="0"/>
              </a:rPr>
              <a:t>Continued</a:t>
            </a:r>
            <a:endParaRPr lang="en-US" sz="2800"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381000" y="1524000"/>
            <a:ext cx="8229600" cy="4800600"/>
          </a:xfrm>
        </p:spPr>
        <p:txBody>
          <a:bodyPr>
            <a:normAutofit fontScale="32500" lnSpcReduction="20000"/>
          </a:bodyPr>
          <a:lstStyle/>
          <a:p>
            <a:pPr indent="-274320">
              <a:buClr>
                <a:schemeClr val="accent2">
                  <a:lumMod val="75000"/>
                </a:schemeClr>
              </a:buClr>
              <a:buFont typeface="Webdings" pitchFamily="18" charset="2"/>
              <a:buChar char="4"/>
            </a:pPr>
            <a:endParaRPr lang="en-US" sz="5100" dirty="0" smtClean="0">
              <a:solidFill>
                <a:schemeClr val="tx1"/>
              </a:solidFill>
            </a:endParaRPr>
          </a:p>
          <a:p>
            <a:pPr indent="-274320">
              <a:buClr>
                <a:srgbClr val="92D050"/>
              </a:buClr>
              <a:buFont typeface="Webdings" pitchFamily="18" charset="2"/>
              <a:buChar char="4"/>
            </a:pPr>
            <a:endParaRPr lang="en-US" sz="6400" dirty="0" smtClean="0">
              <a:solidFill>
                <a:schemeClr val="tx1"/>
              </a:solidFill>
            </a:endParaRPr>
          </a:p>
          <a:p>
            <a:pPr indent="-274320">
              <a:buClr>
                <a:srgbClr val="92D050"/>
              </a:buClr>
              <a:buFont typeface="Webdings" pitchFamily="18" charset="2"/>
              <a:buChar char="4"/>
            </a:pPr>
            <a:r>
              <a:rPr lang="en-US" sz="6400" dirty="0" smtClean="0">
                <a:solidFill>
                  <a:schemeClr val="tx1"/>
                </a:solidFill>
              </a:rPr>
              <a:t>Intended for </a:t>
            </a:r>
            <a:r>
              <a:rPr lang="en-US" sz="6400" dirty="0">
                <a:solidFill>
                  <a:schemeClr val="tx1"/>
                </a:solidFill>
              </a:rPr>
              <a:t>adults who may need some help </a:t>
            </a:r>
            <a:r>
              <a:rPr lang="en-US" sz="6400" dirty="0" smtClean="0">
                <a:solidFill>
                  <a:schemeClr val="tx1"/>
                </a:solidFill>
              </a:rPr>
              <a:t>with daily activities and for people would </a:t>
            </a:r>
            <a:r>
              <a:rPr lang="en-US" sz="6400" dirty="0">
                <a:solidFill>
                  <a:schemeClr val="tx1"/>
                </a:solidFill>
              </a:rPr>
              <a:t>like the security of having assistance available on a 24 hour basis in a residential and non-institutional </a:t>
            </a:r>
            <a:r>
              <a:rPr lang="en-US" sz="6400" dirty="0" smtClean="0">
                <a:solidFill>
                  <a:schemeClr val="tx1"/>
                </a:solidFill>
              </a:rPr>
              <a:t>environment.</a:t>
            </a:r>
          </a:p>
          <a:p>
            <a:pPr indent="-274320">
              <a:buClr>
                <a:srgbClr val="92D050"/>
              </a:buClr>
              <a:buFont typeface="Webdings" pitchFamily="18" charset="2"/>
              <a:buChar char="4"/>
            </a:pPr>
            <a:endParaRPr lang="en-US" sz="6400" dirty="0" smtClean="0">
              <a:solidFill>
                <a:schemeClr val="tx1"/>
              </a:solidFill>
            </a:endParaRPr>
          </a:p>
          <a:p>
            <a:pPr indent="-274320">
              <a:buClr>
                <a:srgbClr val="92D050"/>
              </a:buClr>
              <a:buFont typeface="Webdings" pitchFamily="18" charset="2"/>
              <a:buChar char="4"/>
            </a:pPr>
            <a:r>
              <a:rPr lang="en-US" sz="6400" dirty="0" smtClean="0">
                <a:solidFill>
                  <a:schemeClr val="tx1"/>
                </a:solidFill>
              </a:rPr>
              <a:t>Residents </a:t>
            </a:r>
            <a:r>
              <a:rPr lang="en-US" sz="6400" dirty="0">
                <a:solidFill>
                  <a:schemeClr val="tx1"/>
                </a:solidFill>
              </a:rPr>
              <a:t>have the right to make choices in all aspects of their </a:t>
            </a:r>
            <a:r>
              <a:rPr lang="en-US" sz="6400" dirty="0" smtClean="0">
                <a:solidFill>
                  <a:schemeClr val="tx1"/>
                </a:solidFill>
              </a:rPr>
              <a:t>lives.</a:t>
            </a:r>
          </a:p>
          <a:p>
            <a:pPr indent="-274320">
              <a:buClr>
                <a:srgbClr val="92D050"/>
              </a:buClr>
              <a:buFont typeface="Webdings" pitchFamily="18" charset="2"/>
              <a:buChar char="4"/>
            </a:pPr>
            <a:endParaRPr lang="en-US" sz="6400" dirty="0" smtClean="0">
              <a:solidFill>
                <a:schemeClr val="tx1"/>
              </a:solidFill>
            </a:endParaRPr>
          </a:p>
          <a:p>
            <a:pPr indent="-274320">
              <a:buClr>
                <a:srgbClr val="92D050"/>
              </a:buClr>
              <a:buFont typeface="Webdings" pitchFamily="18" charset="2"/>
              <a:buChar char="4"/>
            </a:pPr>
            <a:r>
              <a:rPr lang="en-US" sz="6400" dirty="0" smtClean="0">
                <a:solidFill>
                  <a:schemeClr val="tx1"/>
                </a:solidFill>
              </a:rPr>
              <a:t>ALR’s Offers a </a:t>
            </a:r>
            <a:r>
              <a:rPr lang="en-US" sz="6400" dirty="0">
                <a:solidFill>
                  <a:schemeClr val="tx1"/>
                </a:solidFill>
              </a:rPr>
              <a:t>combination of housing, meals and personal care services to adults on a rental </a:t>
            </a:r>
            <a:r>
              <a:rPr lang="en-US" sz="6400" dirty="0" smtClean="0">
                <a:solidFill>
                  <a:schemeClr val="tx1"/>
                </a:solidFill>
              </a:rPr>
              <a:t>basis.</a:t>
            </a:r>
            <a:endParaRPr lang="en-US" sz="6400" dirty="0">
              <a:solidFill>
                <a:schemeClr val="tx1"/>
              </a:solidFill>
            </a:endParaRPr>
          </a:p>
          <a:p>
            <a:pPr indent="-274320">
              <a:buClr>
                <a:srgbClr val="92D050"/>
              </a:buClr>
              <a:buFont typeface="Webdings" pitchFamily="18" charset="2"/>
              <a:buChar char="4"/>
            </a:pPr>
            <a:endParaRPr lang="en-US" sz="6400" dirty="0">
              <a:solidFill>
                <a:schemeClr val="tx1"/>
              </a:solidFill>
            </a:endParaRPr>
          </a:p>
          <a:p>
            <a:pPr indent="-274320">
              <a:buClr>
                <a:srgbClr val="92D050"/>
              </a:buClr>
              <a:buFont typeface="Webdings" pitchFamily="18" charset="2"/>
              <a:buChar char="4"/>
            </a:pPr>
            <a:r>
              <a:rPr lang="en-US" sz="6400" dirty="0">
                <a:solidFill>
                  <a:schemeClr val="tx1"/>
                </a:solidFill>
              </a:rPr>
              <a:t>Personal care such as bathing and dressing and household management such as meals and </a:t>
            </a:r>
            <a:r>
              <a:rPr lang="en-US" sz="6400" dirty="0" smtClean="0">
                <a:solidFill>
                  <a:schemeClr val="tx1"/>
                </a:solidFill>
              </a:rPr>
              <a:t>housekeeping are provided.</a:t>
            </a:r>
            <a:endParaRPr lang="en-US" sz="6400" dirty="0">
              <a:solidFill>
                <a:schemeClr val="tx1"/>
              </a:solidFill>
            </a:endParaRPr>
          </a:p>
          <a:p>
            <a:pPr indent="-274320">
              <a:buClr>
                <a:srgbClr val="92D050"/>
              </a:buClr>
              <a:buFont typeface="Webdings" pitchFamily="18" charset="2"/>
              <a:buChar char="4"/>
            </a:pPr>
            <a:endParaRPr lang="en-US" sz="6400" dirty="0">
              <a:solidFill>
                <a:schemeClr val="tx1"/>
              </a:solidFill>
            </a:endParaRPr>
          </a:p>
          <a:p>
            <a:pPr indent="-274320">
              <a:buClr>
                <a:srgbClr val="92D050"/>
              </a:buClr>
              <a:buFont typeface="Webdings" pitchFamily="18" charset="2"/>
              <a:buChar char="4"/>
            </a:pPr>
            <a:r>
              <a:rPr lang="en-US" sz="6400" dirty="0" smtClean="0">
                <a:solidFill>
                  <a:schemeClr val="tx1"/>
                </a:solidFill>
              </a:rPr>
              <a:t>ALR’s do </a:t>
            </a:r>
            <a:r>
              <a:rPr lang="en-US" sz="6400" dirty="0">
                <a:solidFill>
                  <a:schemeClr val="tx1"/>
                </a:solidFill>
              </a:rPr>
              <a:t>not provide medical or nursing </a:t>
            </a:r>
            <a:r>
              <a:rPr lang="en-US" sz="6400" dirty="0" smtClean="0">
                <a:solidFill>
                  <a:schemeClr val="tx1"/>
                </a:solidFill>
              </a:rPr>
              <a:t>services.</a:t>
            </a:r>
            <a:endParaRPr lang="en-US" sz="6400" dirty="0">
              <a:solidFill>
                <a:schemeClr val="tx1"/>
              </a:solidFill>
            </a:endParaRPr>
          </a:p>
          <a:p>
            <a:pPr marL="68580" indent="0">
              <a:buClr>
                <a:srgbClr val="92D050"/>
              </a:buClr>
              <a:buNone/>
            </a:pPr>
            <a:endParaRPr lang="en-US" dirty="0" smtClean="0">
              <a:solidFill>
                <a:schemeClr val="tx1"/>
              </a:solidFill>
            </a:endParaRPr>
          </a:p>
          <a:p>
            <a:pPr indent="-274320">
              <a:buClr>
                <a:srgbClr val="92D050"/>
              </a:buClr>
              <a:buFont typeface="Webdings" pitchFamily="18" charset="2"/>
              <a:buChar char="4"/>
            </a:pPr>
            <a:endParaRPr lang="en-US" dirty="0" smtClean="0">
              <a:solidFill>
                <a:schemeClr val="tx1"/>
              </a:solidFill>
            </a:endParaRPr>
          </a:p>
          <a:p>
            <a:pPr indent="-274320">
              <a:buClr>
                <a:srgbClr val="92D050"/>
              </a:buClr>
              <a:buFont typeface="Webdings" pitchFamily="18" charset="2"/>
              <a:buChar char="4"/>
            </a:pPr>
            <a:endParaRPr lang="en-US" dirty="0"/>
          </a:p>
        </p:txBody>
      </p:sp>
      <p:sp>
        <p:nvSpPr>
          <p:cNvPr id="4" name="Slide Number Placeholder 3"/>
          <p:cNvSpPr>
            <a:spLocks noGrp="1"/>
          </p:cNvSpPr>
          <p:nvPr>
            <p:ph type="sldNum" sz="quarter" idx="12"/>
          </p:nvPr>
        </p:nvSpPr>
        <p:spPr/>
        <p:txBody>
          <a:bodyPr/>
          <a:lstStyle/>
          <a:p>
            <a:fld id="{3DDAE0C6-08EF-4246-BCB5-2C3A7B0C5296}" type="slidenum">
              <a:rPr lang="en-US" smtClean="0"/>
              <a:pPr/>
              <a:t>11</a:t>
            </a:fld>
            <a:endParaRPr lang="en-US" dirty="0"/>
          </a:p>
        </p:txBody>
      </p:sp>
    </p:spTree>
    <p:extLst>
      <p:ext uri="{BB962C8B-B14F-4D97-AF65-F5344CB8AC3E}">
        <p14:creationId xmlns:p14="http://schemas.microsoft.com/office/powerpoint/2010/main" val="20010115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0325" cmpd="tri">
            <a:solidFill>
              <a:schemeClr val="bg1">
                <a:lumMod val="65000"/>
              </a:schemeClr>
            </a:solidFill>
          </a:ln>
        </p:spPr>
        <p:txBody>
          <a:bodyPr>
            <a:normAutofit fontScale="90000"/>
          </a:bodyPr>
          <a:lstStyle/>
          <a:p>
            <a:r>
              <a:rPr lang="en-US" b="1" cap="none" dirty="0" smtClean="0">
                <a:solidFill>
                  <a:schemeClr val="accent2">
                    <a:lumMod val="75000"/>
                  </a:schemeClr>
                </a:solidFill>
                <a:latin typeface="Arial Rounded MT Bold" pitchFamily="34" charset="0"/>
              </a:rPr>
              <a:t>Continuing Care Retirement Communities (CCRC)</a:t>
            </a:r>
            <a:endParaRPr lang="en-US"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381000" y="1667815"/>
            <a:ext cx="8229600" cy="4800600"/>
          </a:xfrm>
        </p:spPr>
        <p:txBody>
          <a:bodyPr>
            <a:normAutofit fontScale="85000" lnSpcReduction="20000"/>
          </a:bodyPr>
          <a:lstStyle/>
          <a:p>
            <a:pPr marL="525780" lvl="0" indent="-457200">
              <a:buClr>
                <a:srgbClr val="92D050"/>
              </a:buClr>
              <a:buFont typeface="Wingdings" panose="05000000000000000000" pitchFamily="2" charset="2"/>
              <a:buChar char="v"/>
            </a:pPr>
            <a:r>
              <a:rPr lang="en-US" b="1" i="1" dirty="0">
                <a:solidFill>
                  <a:srgbClr val="92D050"/>
                </a:solidFill>
              </a:rPr>
              <a:t>Goal: </a:t>
            </a:r>
            <a:r>
              <a:rPr lang="en-US" b="1" i="1" dirty="0" smtClean="0">
                <a:solidFill>
                  <a:srgbClr val="92D050"/>
                </a:solidFill>
              </a:rPr>
              <a:t> Continue to maintain CCRC’s  as an alternative to other existing senior housing.  These communities are unique because they offer  services necessary to “age in place” by providing housing, personal care and health services in one location.  In other words, as a person’s personal and health care needs change, they’re able to remain in the CCRC.</a:t>
            </a:r>
            <a:endParaRPr lang="en-US" b="1" i="1" dirty="0">
              <a:solidFill>
                <a:srgbClr val="92D050"/>
              </a:solidFill>
            </a:endParaRPr>
          </a:p>
          <a:p>
            <a:pPr indent="-274320">
              <a:buClr>
                <a:srgbClr val="92D050"/>
              </a:buClr>
              <a:buFont typeface="Webdings" pitchFamily="18" charset="2"/>
              <a:buChar char="4"/>
            </a:pPr>
            <a:endParaRPr lang="en-US" sz="900" dirty="0" smtClean="0">
              <a:solidFill>
                <a:schemeClr val="tx1"/>
              </a:solidFill>
            </a:endParaRPr>
          </a:p>
          <a:p>
            <a:pPr lvl="2" indent="-274320">
              <a:buClr>
                <a:srgbClr val="92D050"/>
              </a:buClr>
              <a:buFont typeface="Webdings" pitchFamily="18" charset="2"/>
              <a:buChar char="4"/>
            </a:pPr>
            <a:r>
              <a:rPr lang="en-US" sz="2200" dirty="0" smtClean="0">
                <a:solidFill>
                  <a:schemeClr val="tx1"/>
                </a:solidFill>
              </a:rPr>
              <a:t>Currently 37 CCRCs serve over 3,000 </a:t>
            </a:r>
            <a:r>
              <a:rPr lang="en-US" sz="2200" dirty="0">
                <a:solidFill>
                  <a:schemeClr val="tx1"/>
                </a:solidFill>
              </a:rPr>
              <a:t>r</a:t>
            </a:r>
            <a:r>
              <a:rPr lang="en-US" sz="2200" dirty="0" smtClean="0">
                <a:solidFill>
                  <a:schemeClr val="tx1"/>
                </a:solidFill>
              </a:rPr>
              <a:t>esidents ;</a:t>
            </a:r>
          </a:p>
          <a:p>
            <a:pPr indent="-274320">
              <a:buClr>
                <a:srgbClr val="92D050"/>
              </a:buClr>
              <a:buFont typeface="Webdings" pitchFamily="18" charset="2"/>
              <a:buChar char="4"/>
            </a:pPr>
            <a:endParaRPr lang="en-US" sz="1900" dirty="0" smtClean="0">
              <a:solidFill>
                <a:schemeClr val="tx1"/>
              </a:solidFill>
            </a:endParaRPr>
          </a:p>
          <a:p>
            <a:pPr lvl="2" indent="-274320">
              <a:buClr>
                <a:srgbClr val="92D050"/>
              </a:buClr>
              <a:buFont typeface="Webdings" pitchFamily="18" charset="2"/>
              <a:buChar char="4"/>
            </a:pPr>
            <a:r>
              <a:rPr lang="en-US" sz="2200" dirty="0" smtClean="0">
                <a:solidFill>
                  <a:schemeClr val="tx1"/>
                </a:solidFill>
              </a:rPr>
              <a:t>17 have assisted living residences </a:t>
            </a:r>
            <a:r>
              <a:rPr lang="en-US" sz="2200" dirty="0">
                <a:solidFill>
                  <a:schemeClr val="tx1"/>
                </a:solidFill>
              </a:rPr>
              <a:t>on </a:t>
            </a:r>
            <a:r>
              <a:rPr lang="en-US" sz="2200" dirty="0" smtClean="0">
                <a:solidFill>
                  <a:schemeClr val="tx1"/>
                </a:solidFill>
              </a:rPr>
              <a:t>campus;</a:t>
            </a:r>
          </a:p>
          <a:p>
            <a:pPr indent="-274320">
              <a:buClr>
                <a:srgbClr val="92D050"/>
              </a:buClr>
              <a:buFont typeface="Webdings" pitchFamily="18" charset="2"/>
              <a:buChar char="4"/>
            </a:pPr>
            <a:endParaRPr lang="en-US" sz="2200" dirty="0" smtClean="0">
              <a:solidFill>
                <a:schemeClr val="tx1"/>
              </a:solidFill>
            </a:endParaRPr>
          </a:p>
          <a:p>
            <a:pPr lvl="2" indent="-274320">
              <a:buClr>
                <a:srgbClr val="92D050"/>
              </a:buClr>
              <a:buFont typeface="Webdings" pitchFamily="18" charset="2"/>
              <a:buChar char="4"/>
            </a:pPr>
            <a:r>
              <a:rPr lang="en-US" sz="2200" dirty="0" smtClean="0">
                <a:solidFill>
                  <a:schemeClr val="tx1"/>
                </a:solidFill>
              </a:rPr>
              <a:t>CCRC’s provide </a:t>
            </a:r>
            <a:r>
              <a:rPr lang="en-US" sz="2200" dirty="0">
                <a:solidFill>
                  <a:schemeClr val="tx1"/>
                </a:solidFill>
              </a:rPr>
              <a:t>housing, personal services and health care, usually at one location with a variety of housing types that allow residents to age in place as their health care and personal service needs change over </a:t>
            </a:r>
            <a:r>
              <a:rPr lang="en-US" sz="2200" dirty="0" smtClean="0">
                <a:solidFill>
                  <a:schemeClr val="tx1"/>
                </a:solidFill>
              </a:rPr>
              <a:t>time.</a:t>
            </a:r>
          </a:p>
          <a:p>
            <a:pPr indent="-274320">
              <a:buClr>
                <a:srgbClr val="92D050"/>
              </a:buClr>
              <a:buFont typeface="Webdings" pitchFamily="18" charset="2"/>
              <a:buChar char="4"/>
            </a:pPr>
            <a:endParaRPr lang="en-US" sz="2200" dirty="0">
              <a:solidFill>
                <a:schemeClr val="tx1"/>
              </a:solidFill>
            </a:endParaRPr>
          </a:p>
          <a:p>
            <a:pPr lvl="2" indent="-274320">
              <a:buClr>
                <a:srgbClr val="92D050"/>
              </a:buClr>
              <a:buFont typeface="Webdings" pitchFamily="18" charset="2"/>
              <a:buChar char="4"/>
            </a:pPr>
            <a:r>
              <a:rPr lang="en-US" sz="2200" dirty="0" smtClean="0">
                <a:solidFill>
                  <a:schemeClr val="tx1"/>
                </a:solidFill>
              </a:rPr>
              <a:t>Most CCRC’s require a sizable declining-refundable entrance fee, ranging from less than $100,000 to more then $300,000.</a:t>
            </a:r>
          </a:p>
          <a:p>
            <a:pPr indent="-274320">
              <a:buClr>
                <a:schemeClr val="tx1"/>
              </a:buClr>
              <a:buFont typeface="Webdings" pitchFamily="18" charset="2"/>
              <a:buChar char="4"/>
            </a:pPr>
            <a:endParaRPr lang="en-US" dirty="0" smtClean="0">
              <a:solidFill>
                <a:schemeClr val="tx1"/>
              </a:solidFill>
            </a:endParaRPr>
          </a:p>
          <a:p>
            <a:pPr indent="-274320">
              <a:buClr>
                <a:schemeClr val="accent2">
                  <a:lumMod val="75000"/>
                </a:schemeClr>
              </a:buClr>
              <a:buFont typeface="Webdings" pitchFamily="18" charset="2"/>
              <a:buChar char="4"/>
            </a:pPr>
            <a:endParaRPr lang="en-US" dirty="0"/>
          </a:p>
        </p:txBody>
      </p:sp>
      <p:sp>
        <p:nvSpPr>
          <p:cNvPr id="4" name="Slide Number Placeholder 3"/>
          <p:cNvSpPr>
            <a:spLocks noGrp="1"/>
          </p:cNvSpPr>
          <p:nvPr>
            <p:ph type="sldNum" sz="quarter" idx="12"/>
          </p:nvPr>
        </p:nvSpPr>
        <p:spPr/>
        <p:txBody>
          <a:bodyPr/>
          <a:lstStyle/>
          <a:p>
            <a:fld id="{3DDAE0C6-08EF-4246-BCB5-2C3A7B0C5296}" type="slidenum">
              <a:rPr lang="en-US" smtClean="0"/>
              <a:pPr/>
              <a:t>12</a:t>
            </a:fld>
            <a:endParaRPr lang="en-US" dirty="0"/>
          </a:p>
        </p:txBody>
      </p:sp>
      <p:pic>
        <p:nvPicPr>
          <p:cNvPr id="5" name="Picture 3" descr="C:\Users\dbradley\AppData\Local\Microsoft\Windows\Temporary Internet Files\Content.IE5\H626KU44\MP90042298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327343"/>
            <a:ext cx="1343322" cy="1356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106389"/>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a:ln w="60325" cmpd="tri">
            <a:solidFill>
              <a:schemeClr val="bg1">
                <a:lumMod val="65000"/>
              </a:schemeClr>
            </a:solidFill>
          </a:ln>
          <a:effectLst/>
        </p:spPr>
        <p:txBody>
          <a:bodyPr>
            <a:noAutofit/>
          </a:bodyPr>
          <a:lstStyle/>
          <a:p>
            <a:r>
              <a:rPr lang="en-US" sz="3200" b="1" cap="none" dirty="0" smtClean="0">
                <a:solidFill>
                  <a:schemeClr val="accent2">
                    <a:lumMod val="75000"/>
                  </a:schemeClr>
                </a:solidFill>
                <a:latin typeface="Arial Rounded MT Bold" pitchFamily="34" charset="0"/>
              </a:rPr>
              <a:t>Continuing Care Retirement Communities (CCRC) Services</a:t>
            </a:r>
            <a:endParaRPr lang="en-US" sz="3200"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457200" y="1752600"/>
            <a:ext cx="8229600" cy="4800600"/>
          </a:xfrm>
        </p:spPr>
        <p:txBody>
          <a:bodyPr>
            <a:normAutofit fontScale="47500" lnSpcReduction="20000"/>
          </a:bodyPr>
          <a:lstStyle/>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Nursing </a:t>
            </a:r>
            <a:r>
              <a:rPr lang="en-US" sz="5400" dirty="0">
                <a:solidFill>
                  <a:schemeClr val="tx1"/>
                </a:solidFill>
                <a:latin typeface="Calibri" pitchFamily="34" charset="0"/>
                <a:cs typeface="Calibri" pitchFamily="34" charset="0"/>
              </a:rPr>
              <a:t>and other health </a:t>
            </a:r>
            <a:r>
              <a:rPr lang="en-US" sz="5400" dirty="0" smtClean="0">
                <a:solidFill>
                  <a:schemeClr val="tx1"/>
                </a:solidFill>
                <a:latin typeface="Calibri" pitchFamily="34" charset="0"/>
                <a:cs typeface="Calibri" pitchFamily="34" charset="0"/>
              </a:rPr>
              <a:t>services;</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Meals </a:t>
            </a:r>
            <a:r>
              <a:rPr lang="en-US" sz="5400" dirty="0">
                <a:solidFill>
                  <a:schemeClr val="tx1"/>
                </a:solidFill>
                <a:latin typeface="Calibri" pitchFamily="34" charset="0"/>
                <a:cs typeface="Calibri" pitchFamily="34" charset="0"/>
              </a:rPr>
              <a:t>usually in a community dining </a:t>
            </a:r>
            <a:r>
              <a:rPr lang="en-US" sz="5400" dirty="0" smtClean="0">
                <a:solidFill>
                  <a:schemeClr val="tx1"/>
                </a:solidFill>
                <a:latin typeface="Calibri" pitchFamily="34" charset="0"/>
                <a:cs typeface="Calibri" pitchFamily="34" charset="0"/>
              </a:rPr>
              <a:t>area;</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Housekeeping;</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Scheduled transportation; </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Emergency </a:t>
            </a:r>
            <a:r>
              <a:rPr lang="en-US" sz="5400" dirty="0">
                <a:solidFill>
                  <a:schemeClr val="tx1"/>
                </a:solidFill>
                <a:latin typeface="Calibri" pitchFamily="34" charset="0"/>
                <a:cs typeface="Calibri" pitchFamily="34" charset="0"/>
              </a:rPr>
              <a:t>assistance </a:t>
            </a:r>
            <a:r>
              <a:rPr lang="en-US" sz="5400" dirty="0" smtClean="0">
                <a:solidFill>
                  <a:schemeClr val="tx1"/>
                </a:solidFill>
                <a:latin typeface="Calibri" pitchFamily="34" charset="0"/>
                <a:cs typeface="Calibri" pitchFamily="34" charset="0"/>
              </a:rPr>
              <a:t>;</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Personal </a:t>
            </a:r>
            <a:r>
              <a:rPr lang="en-US" sz="5400" dirty="0">
                <a:solidFill>
                  <a:schemeClr val="tx1"/>
                </a:solidFill>
                <a:latin typeface="Calibri" pitchFamily="34" charset="0"/>
                <a:cs typeface="Calibri" pitchFamily="34" charset="0"/>
              </a:rPr>
              <a:t>care </a:t>
            </a:r>
            <a:r>
              <a:rPr lang="en-US" sz="5400" dirty="0" smtClean="0">
                <a:solidFill>
                  <a:schemeClr val="tx1"/>
                </a:solidFill>
                <a:latin typeface="Calibri" pitchFamily="34" charset="0"/>
                <a:cs typeface="Calibri" pitchFamily="34" charset="0"/>
              </a:rPr>
              <a:t>assistance; </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Recreational </a:t>
            </a:r>
            <a:r>
              <a:rPr lang="en-US" sz="5400" dirty="0">
                <a:solidFill>
                  <a:schemeClr val="tx1"/>
                </a:solidFill>
                <a:latin typeface="Calibri" pitchFamily="34" charset="0"/>
                <a:cs typeface="Calibri" pitchFamily="34" charset="0"/>
              </a:rPr>
              <a:t>and social </a:t>
            </a:r>
            <a:r>
              <a:rPr lang="en-US" sz="5400" dirty="0" smtClean="0">
                <a:solidFill>
                  <a:schemeClr val="tx1"/>
                </a:solidFill>
                <a:latin typeface="Calibri" pitchFamily="34" charset="0"/>
                <a:cs typeface="Calibri" pitchFamily="34" charset="0"/>
              </a:rPr>
              <a:t>activities;</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Personal </a:t>
            </a:r>
            <a:r>
              <a:rPr lang="en-US" sz="5400" dirty="0">
                <a:solidFill>
                  <a:schemeClr val="tx1"/>
                </a:solidFill>
                <a:latin typeface="Calibri" pitchFamily="34" charset="0"/>
                <a:cs typeface="Calibri" pitchFamily="34" charset="0"/>
              </a:rPr>
              <a:t>care assistance (bathing, grooming, dressing, </a:t>
            </a:r>
            <a:r>
              <a:rPr lang="en-US" sz="5400" dirty="0" smtClean="0">
                <a:solidFill>
                  <a:schemeClr val="tx1"/>
                </a:solidFill>
                <a:latin typeface="Calibri" pitchFamily="34" charset="0"/>
                <a:cs typeface="Calibri" pitchFamily="34" charset="0"/>
              </a:rPr>
              <a:t>and </a:t>
            </a:r>
            <a:r>
              <a:rPr lang="en-US" sz="5400" dirty="0">
                <a:solidFill>
                  <a:schemeClr val="tx1"/>
                </a:solidFill>
                <a:latin typeface="Calibri" pitchFamily="34" charset="0"/>
                <a:cs typeface="Calibri" pitchFamily="34" charset="0"/>
              </a:rPr>
              <a:t>toileting</a:t>
            </a:r>
            <a:r>
              <a:rPr lang="en-US" sz="5400" dirty="0" smtClean="0">
                <a:solidFill>
                  <a:schemeClr val="tx1"/>
                </a:solidFill>
                <a:latin typeface="Calibri" pitchFamily="34" charset="0"/>
                <a:cs typeface="Calibri" pitchFamily="34" charset="0"/>
              </a:rPr>
              <a:t>);</a:t>
            </a:r>
            <a:r>
              <a:rPr lang="en-US" sz="5400" dirty="0">
                <a:solidFill>
                  <a:schemeClr val="tx1"/>
                </a:solidFill>
                <a:latin typeface="Calibri" pitchFamily="34" charset="0"/>
                <a:cs typeface="Calibri" pitchFamily="34" charset="0"/>
              </a:rPr>
              <a:t>  </a:t>
            </a:r>
            <a:endParaRPr lang="en-US" sz="5400" dirty="0" smtClean="0">
              <a:solidFill>
                <a:schemeClr val="tx1"/>
              </a:solidFill>
              <a:latin typeface="Calibri" pitchFamily="34" charset="0"/>
              <a:cs typeface="Calibri" pitchFamily="34" charset="0"/>
            </a:endParaRP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24 </a:t>
            </a:r>
            <a:r>
              <a:rPr lang="en-US" sz="5400" dirty="0">
                <a:solidFill>
                  <a:schemeClr val="tx1"/>
                </a:solidFill>
                <a:latin typeface="Calibri" pitchFamily="34" charset="0"/>
                <a:cs typeface="Calibri" pitchFamily="34" charset="0"/>
              </a:rPr>
              <a:t>hour </a:t>
            </a:r>
            <a:r>
              <a:rPr lang="en-US" sz="5400" dirty="0" smtClean="0">
                <a:solidFill>
                  <a:schemeClr val="tx1"/>
                </a:solidFill>
                <a:latin typeface="Calibri" pitchFamily="34" charset="0"/>
                <a:cs typeface="Calibri" pitchFamily="34" charset="0"/>
              </a:rPr>
              <a:t>security; </a:t>
            </a:r>
          </a:p>
          <a:p>
            <a:pPr lvl="2">
              <a:buClr>
                <a:srgbClr val="92D050"/>
              </a:buClr>
              <a:buFont typeface="Wingdings" pitchFamily="2" charset="2"/>
              <a:buChar char="§"/>
            </a:pPr>
            <a:r>
              <a:rPr lang="en-US" sz="5400" dirty="0" smtClean="0">
                <a:solidFill>
                  <a:schemeClr val="tx1"/>
                </a:solidFill>
                <a:latin typeface="Calibri" pitchFamily="34" charset="0"/>
                <a:cs typeface="Calibri" pitchFamily="34" charset="0"/>
              </a:rPr>
              <a:t>Building </a:t>
            </a:r>
            <a:r>
              <a:rPr lang="en-US" sz="5400" dirty="0">
                <a:solidFill>
                  <a:schemeClr val="tx1"/>
                </a:solidFill>
                <a:latin typeface="Calibri" pitchFamily="34" charset="0"/>
                <a:cs typeface="Calibri" pitchFamily="34" charset="0"/>
              </a:rPr>
              <a:t>and grounds </a:t>
            </a:r>
            <a:r>
              <a:rPr lang="en-US" sz="5400" dirty="0" smtClean="0">
                <a:solidFill>
                  <a:schemeClr val="tx1"/>
                </a:solidFill>
                <a:latin typeface="Calibri" pitchFamily="34" charset="0"/>
                <a:cs typeface="Calibri" pitchFamily="34" charset="0"/>
              </a:rPr>
              <a:t>maintenance; </a:t>
            </a:r>
            <a:endParaRPr lang="en-US" sz="5400" dirty="0">
              <a:solidFill>
                <a:schemeClr val="tx1"/>
              </a:solidFill>
              <a:latin typeface="Calibri" pitchFamily="34" charset="0"/>
              <a:cs typeface="Calibri" pitchFamily="34" charset="0"/>
            </a:endParaRPr>
          </a:p>
          <a:p>
            <a:endParaRPr lang="en-US" sz="4000" dirty="0"/>
          </a:p>
        </p:txBody>
      </p:sp>
      <p:sp>
        <p:nvSpPr>
          <p:cNvPr id="4" name="Slide Number Placeholder 3"/>
          <p:cNvSpPr>
            <a:spLocks noGrp="1"/>
          </p:cNvSpPr>
          <p:nvPr>
            <p:ph type="sldNum" sz="quarter" idx="12"/>
          </p:nvPr>
        </p:nvSpPr>
        <p:spPr/>
        <p:txBody>
          <a:bodyPr/>
          <a:lstStyle/>
          <a:p>
            <a:fld id="{3DDAE0C6-08EF-4246-BCB5-2C3A7B0C5296}" type="slidenum">
              <a:rPr lang="en-US" smtClean="0"/>
              <a:pPr/>
              <a:t>13</a:t>
            </a:fld>
            <a:endParaRPr lang="en-US" dirty="0"/>
          </a:p>
        </p:txBody>
      </p:sp>
    </p:spTree>
    <p:extLst>
      <p:ext uri="{BB962C8B-B14F-4D97-AF65-F5344CB8AC3E}">
        <p14:creationId xmlns:p14="http://schemas.microsoft.com/office/powerpoint/2010/main" val="11204973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3400" y="457200"/>
            <a:ext cx="8001000" cy="990600"/>
          </a:xfrm>
          <a:ln w="60325" cmpd="tri">
            <a:solidFill>
              <a:schemeClr val="bg1">
                <a:lumMod val="65000"/>
              </a:schemeClr>
            </a:solidFill>
          </a:ln>
        </p:spPr>
        <p:txBody>
          <a:bodyPr/>
          <a:lstStyle/>
          <a:p>
            <a:pPr eaLnBrk="1" fontAlgn="auto" hangingPunct="1">
              <a:spcAft>
                <a:spcPts val="0"/>
              </a:spcAft>
              <a:defRPr/>
            </a:pPr>
            <a:r>
              <a:rPr lang="en-US" b="1" cap="none" dirty="0" smtClean="0">
                <a:solidFill>
                  <a:schemeClr val="accent2">
                    <a:lumMod val="75000"/>
                  </a:schemeClr>
                </a:solidFill>
                <a:latin typeface="Arial Rounded MT Bold" pitchFamily="34" charset="0"/>
              </a:rPr>
              <a:t>EOEA’s Agency </a:t>
            </a:r>
            <a:r>
              <a:rPr lang="en-US" b="1" cap="none" dirty="0">
                <a:solidFill>
                  <a:schemeClr val="accent2">
                    <a:lumMod val="75000"/>
                  </a:schemeClr>
                </a:solidFill>
                <a:effectLst/>
                <a:latin typeface="Arial Rounded MT Bold" pitchFamily="34" charset="0"/>
              </a:rPr>
              <a:t>Networks</a:t>
            </a:r>
          </a:p>
        </p:txBody>
      </p:sp>
      <p:sp>
        <p:nvSpPr>
          <p:cNvPr id="10244" name="Rectangle 3"/>
          <p:cNvSpPr>
            <a:spLocks noGrp="1" noChangeArrowheads="1"/>
          </p:cNvSpPr>
          <p:nvPr>
            <p:ph idx="1"/>
          </p:nvPr>
        </p:nvSpPr>
        <p:spPr>
          <a:xfrm>
            <a:off x="457200" y="1824789"/>
            <a:ext cx="8153400" cy="4576011"/>
          </a:xfrm>
        </p:spPr>
        <p:txBody>
          <a:bodyPr/>
          <a:lstStyle/>
          <a:p>
            <a:pPr eaLnBrk="1" hangingPunct="1">
              <a:lnSpc>
                <a:spcPct val="90000"/>
              </a:lnSpc>
              <a:buClr>
                <a:srgbClr val="92D050"/>
              </a:buClr>
              <a:buFont typeface="Webdings" pitchFamily="18" charset="2"/>
              <a:buChar char="4"/>
            </a:pPr>
            <a:r>
              <a:rPr lang="en-US" sz="2000" b="1" dirty="0" smtClean="0">
                <a:solidFill>
                  <a:schemeClr val="tx1"/>
                </a:solidFill>
              </a:rPr>
              <a:t>Councils on Aging</a:t>
            </a:r>
            <a:r>
              <a:rPr lang="en-US" sz="2000" dirty="0" smtClean="0">
                <a:solidFill>
                  <a:schemeClr val="tx1"/>
                </a:solidFill>
              </a:rPr>
              <a:t> – 349 municipal organizations linking elders with information and services to promote their healthy aging.</a:t>
            </a:r>
          </a:p>
          <a:p>
            <a:pPr eaLnBrk="1" hangingPunct="1">
              <a:lnSpc>
                <a:spcPct val="90000"/>
              </a:lnSpc>
              <a:buClr>
                <a:srgbClr val="92D050"/>
              </a:buClr>
              <a:buFont typeface="Webdings" pitchFamily="18" charset="2"/>
              <a:buChar char="4"/>
            </a:pPr>
            <a:endParaRPr lang="en-US" sz="500" dirty="0" smtClean="0">
              <a:solidFill>
                <a:schemeClr val="tx1"/>
              </a:solidFill>
            </a:endParaRPr>
          </a:p>
          <a:p>
            <a:pPr>
              <a:lnSpc>
                <a:spcPct val="90000"/>
              </a:lnSpc>
              <a:buClr>
                <a:srgbClr val="92D050"/>
              </a:buClr>
              <a:buFont typeface="Webdings" pitchFamily="18" charset="2"/>
              <a:buChar char="4"/>
            </a:pPr>
            <a:r>
              <a:rPr lang="en-US" sz="2000" b="1" dirty="0" smtClean="0">
                <a:solidFill>
                  <a:schemeClr val="tx1"/>
                </a:solidFill>
              </a:rPr>
              <a:t>Aging Services Access Points</a:t>
            </a:r>
            <a:r>
              <a:rPr lang="en-US" sz="2000" dirty="0" smtClean="0">
                <a:solidFill>
                  <a:schemeClr val="tx1"/>
                </a:solidFill>
              </a:rPr>
              <a:t> (ASAPs) – 27 non-profit agencies that conduct clinical assessments, provide case management, develop service plans, and monitor the health and well-being of frail individuals receiving </a:t>
            </a:r>
            <a:r>
              <a:rPr lang="en-US" sz="2000" smtClean="0">
                <a:solidFill>
                  <a:schemeClr val="tx1"/>
                </a:solidFill>
              </a:rPr>
              <a:t>Long-term Care (LTC) </a:t>
            </a:r>
            <a:r>
              <a:rPr lang="en-US" sz="2000" dirty="0" smtClean="0">
                <a:solidFill>
                  <a:schemeClr val="tx1"/>
                </a:solidFill>
              </a:rPr>
              <a:t>services. </a:t>
            </a:r>
          </a:p>
          <a:p>
            <a:pPr eaLnBrk="1" hangingPunct="1">
              <a:lnSpc>
                <a:spcPct val="90000"/>
              </a:lnSpc>
              <a:buClr>
                <a:srgbClr val="92D050"/>
              </a:buClr>
              <a:buFont typeface="Webdings" pitchFamily="18" charset="2"/>
              <a:buChar char="4"/>
            </a:pPr>
            <a:endParaRPr lang="en-US" sz="500" dirty="0" smtClean="0">
              <a:solidFill>
                <a:schemeClr val="tx1"/>
              </a:solidFill>
            </a:endParaRPr>
          </a:p>
          <a:p>
            <a:pPr eaLnBrk="1" hangingPunct="1">
              <a:lnSpc>
                <a:spcPct val="90000"/>
              </a:lnSpc>
              <a:buClr>
                <a:srgbClr val="92D050"/>
              </a:buClr>
              <a:buFont typeface="Webdings" pitchFamily="18" charset="2"/>
              <a:buChar char="4"/>
            </a:pPr>
            <a:r>
              <a:rPr lang="en-US" sz="2000" b="1" dirty="0" smtClean="0">
                <a:solidFill>
                  <a:schemeClr val="tx1"/>
                </a:solidFill>
              </a:rPr>
              <a:t>Area Agencies on Aging</a:t>
            </a:r>
            <a:r>
              <a:rPr lang="en-US" sz="2000" dirty="0" smtClean="0">
                <a:solidFill>
                  <a:schemeClr val="tx1"/>
                </a:solidFill>
              </a:rPr>
              <a:t> – 23 federally designated regional agencies that plan and coordinate aging services. </a:t>
            </a:r>
          </a:p>
          <a:p>
            <a:pPr eaLnBrk="1" hangingPunct="1">
              <a:lnSpc>
                <a:spcPct val="90000"/>
              </a:lnSpc>
              <a:buClr>
                <a:srgbClr val="92D050"/>
              </a:buClr>
              <a:buFont typeface="Webdings" pitchFamily="18" charset="2"/>
              <a:buChar char="4"/>
            </a:pPr>
            <a:endParaRPr lang="en-US" sz="500" dirty="0" smtClean="0">
              <a:solidFill>
                <a:schemeClr val="tx1"/>
              </a:solidFill>
            </a:endParaRPr>
          </a:p>
          <a:p>
            <a:pPr eaLnBrk="1" hangingPunct="1">
              <a:lnSpc>
                <a:spcPct val="90000"/>
              </a:lnSpc>
              <a:buClr>
                <a:srgbClr val="92D050"/>
              </a:buClr>
              <a:buFont typeface="Webdings" pitchFamily="18" charset="2"/>
              <a:buChar char="4"/>
            </a:pPr>
            <a:endParaRPr lang="en-US" sz="800" dirty="0" smtClean="0">
              <a:solidFill>
                <a:schemeClr val="tx1"/>
              </a:solidFill>
            </a:endParaRPr>
          </a:p>
          <a:p>
            <a:pPr eaLnBrk="1" hangingPunct="1">
              <a:lnSpc>
                <a:spcPct val="90000"/>
              </a:lnSpc>
              <a:buClr>
                <a:srgbClr val="92D050"/>
              </a:buClr>
              <a:buFont typeface="Webdings" pitchFamily="18" charset="2"/>
              <a:buChar char="4"/>
            </a:pPr>
            <a:r>
              <a:rPr lang="en-US" sz="2000" b="1" dirty="0" smtClean="0">
                <a:solidFill>
                  <a:schemeClr val="tx1"/>
                </a:solidFill>
              </a:rPr>
              <a:t>Aging and Disability Resource Consortia</a:t>
            </a:r>
            <a:r>
              <a:rPr lang="en-US" sz="2000" dirty="0" smtClean="0">
                <a:solidFill>
                  <a:schemeClr val="tx1"/>
                </a:solidFill>
              </a:rPr>
              <a:t>  (ADRCs) – New model for providing information and referral and assistance services to elders, and their caregivers as well as people with disabilities.  Currently 11 consortia.</a:t>
            </a:r>
          </a:p>
          <a:p>
            <a:pPr eaLnBrk="1" hangingPunct="1">
              <a:lnSpc>
                <a:spcPct val="90000"/>
              </a:lnSpc>
              <a:buClr>
                <a:srgbClr val="92D050"/>
              </a:buClr>
              <a:buFont typeface="Webdings" pitchFamily="18" charset="2"/>
              <a:buChar char="4"/>
            </a:pPr>
            <a:endParaRPr lang="en-US" sz="800" dirty="0" smtClean="0">
              <a:solidFill>
                <a:schemeClr val="tx1"/>
              </a:solidFill>
            </a:endParaRPr>
          </a:p>
          <a:p>
            <a:pPr eaLnBrk="1" hangingPunct="1">
              <a:lnSpc>
                <a:spcPct val="90000"/>
              </a:lnSpc>
              <a:buClr>
                <a:srgbClr val="92D050"/>
              </a:buClr>
              <a:buFont typeface="Webdings" pitchFamily="18" charset="2"/>
              <a:buChar char="4"/>
            </a:pPr>
            <a:r>
              <a:rPr lang="en-US" sz="2000" b="1" dirty="0" smtClean="0">
                <a:solidFill>
                  <a:schemeClr val="tx1"/>
                </a:solidFill>
              </a:rPr>
              <a:t>MassHealth and other service providers (</a:t>
            </a:r>
            <a:r>
              <a:rPr lang="en-US" sz="2000" dirty="0" smtClean="0">
                <a:solidFill>
                  <a:schemeClr val="tx1"/>
                </a:solidFill>
              </a:rPr>
              <a:t>i.e., SCO/PACE/GAFC</a:t>
            </a:r>
            <a:r>
              <a:rPr lang="en-US" sz="2000" b="1" dirty="0" smtClean="0">
                <a:solidFill>
                  <a:schemeClr val="tx1"/>
                </a:solidFill>
              </a:rPr>
              <a:t>).</a:t>
            </a:r>
            <a:r>
              <a:rPr lang="en-US" sz="2000" dirty="0" smtClean="0">
                <a:solidFill>
                  <a:schemeClr val="tx1"/>
                </a:solidFill>
              </a:rPr>
              <a:t>  </a:t>
            </a:r>
          </a:p>
          <a:p>
            <a:pPr lvl="1" eaLnBrk="1" hangingPunct="1">
              <a:lnSpc>
                <a:spcPct val="90000"/>
              </a:lnSpc>
              <a:buClr>
                <a:srgbClr val="92D050"/>
              </a:buClr>
              <a:buFont typeface="Wingdings" pitchFamily="2" charset="2"/>
              <a:buNone/>
            </a:pPr>
            <a:endParaRPr lang="en-US" sz="2200" dirty="0" smtClean="0">
              <a:solidFill>
                <a:schemeClr val="tx1"/>
              </a:solidFill>
            </a:endParaRPr>
          </a:p>
        </p:txBody>
      </p:sp>
      <p:sp>
        <p:nvSpPr>
          <p:cNvPr id="11266"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1C1F0321-3F1B-49E9-B0C5-C56635601A8A}" type="slidenum">
              <a:rPr lang="en-US" altLang="en-US" smtClean="0"/>
              <a:pPr fontAlgn="base">
                <a:spcBef>
                  <a:spcPct val="0"/>
                </a:spcBef>
                <a:spcAft>
                  <a:spcPct val="0"/>
                </a:spcAft>
                <a:defRPr/>
              </a:pPr>
              <a:t>14</a:t>
            </a:fld>
            <a:endParaRPr lang="en-US" altLang="en-US" dirty="0" smtClean="0"/>
          </a:p>
        </p:txBody>
      </p:sp>
    </p:spTree>
    <p:extLst>
      <p:ext uri="{BB962C8B-B14F-4D97-AF65-F5344CB8AC3E}">
        <p14:creationId xmlns:p14="http://schemas.microsoft.com/office/powerpoint/2010/main" val="321538910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0325" cmpd="tri">
            <a:solidFill>
              <a:schemeClr val="bg1">
                <a:lumMod val="75000"/>
              </a:schemeClr>
            </a:solidFill>
          </a:ln>
        </p:spPr>
        <p:txBody>
          <a:bodyPr/>
          <a:lstStyle/>
          <a:p>
            <a:r>
              <a:rPr lang="en-US" b="1" cap="none" dirty="0" smtClean="0">
                <a:solidFill>
                  <a:schemeClr val="accent2">
                    <a:lumMod val="75000"/>
                  </a:schemeClr>
                </a:solidFill>
                <a:latin typeface="Arial Rounded MT Bold" pitchFamily="34" charset="0"/>
              </a:rPr>
              <a:t>Agency Network Services</a:t>
            </a:r>
            <a:endParaRPr lang="en-US"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304800" y="1622258"/>
            <a:ext cx="4343400" cy="5105400"/>
          </a:xfrm>
        </p:spPr>
        <p:txBody>
          <a:bodyPr>
            <a:noAutofit/>
          </a:bodyPr>
          <a:lstStyle/>
          <a:p>
            <a:pPr>
              <a:buClr>
                <a:srgbClr val="92D050"/>
              </a:buClr>
              <a:buFont typeface="Calibri" pitchFamily="34" charset="0"/>
              <a:buChar char="◊"/>
              <a:defRPr/>
            </a:pPr>
            <a:r>
              <a:rPr lang="en-US" sz="1800" dirty="0">
                <a:solidFill>
                  <a:schemeClr val="tx1"/>
                </a:solidFill>
              </a:rPr>
              <a:t>Personal </a:t>
            </a:r>
            <a:r>
              <a:rPr lang="en-US" sz="1800" dirty="0" smtClean="0">
                <a:solidFill>
                  <a:schemeClr val="tx1"/>
                </a:solidFill>
              </a:rPr>
              <a:t>Care</a:t>
            </a:r>
          </a:p>
          <a:p>
            <a:pPr>
              <a:buClr>
                <a:srgbClr val="92D050"/>
              </a:buClr>
              <a:buFont typeface="Calibri" pitchFamily="34" charset="0"/>
              <a:buChar char="◊"/>
              <a:defRPr/>
            </a:pPr>
            <a:r>
              <a:rPr lang="en-US" sz="1800" dirty="0" smtClean="0">
                <a:solidFill>
                  <a:schemeClr val="tx1"/>
                </a:solidFill>
              </a:rPr>
              <a:t>Home </a:t>
            </a:r>
            <a:r>
              <a:rPr lang="en-US" sz="1800" dirty="0">
                <a:solidFill>
                  <a:schemeClr val="tx1"/>
                </a:solidFill>
              </a:rPr>
              <a:t>Health </a:t>
            </a:r>
            <a:r>
              <a:rPr lang="en-US" sz="1800" dirty="0" smtClean="0">
                <a:solidFill>
                  <a:schemeClr val="tx1"/>
                </a:solidFill>
              </a:rPr>
              <a:t>Aide</a:t>
            </a:r>
          </a:p>
          <a:p>
            <a:pPr>
              <a:buClr>
                <a:srgbClr val="92D050"/>
              </a:buClr>
              <a:buFont typeface="Calibri" pitchFamily="34" charset="0"/>
              <a:buChar char="◊"/>
              <a:defRPr/>
            </a:pPr>
            <a:r>
              <a:rPr lang="en-US" sz="1800" dirty="0" smtClean="0">
                <a:solidFill>
                  <a:schemeClr val="tx1"/>
                </a:solidFill>
              </a:rPr>
              <a:t>Supportive </a:t>
            </a:r>
            <a:r>
              <a:rPr lang="en-US" sz="1800" dirty="0">
                <a:solidFill>
                  <a:schemeClr val="tx1"/>
                </a:solidFill>
              </a:rPr>
              <a:t>Home Care </a:t>
            </a:r>
            <a:r>
              <a:rPr lang="en-US" sz="1800" dirty="0" smtClean="0">
                <a:solidFill>
                  <a:schemeClr val="tx1"/>
                </a:solidFill>
              </a:rPr>
              <a:t>Aide</a:t>
            </a:r>
          </a:p>
          <a:p>
            <a:pPr>
              <a:buClr>
                <a:srgbClr val="92D050"/>
              </a:buClr>
              <a:buFont typeface="Calibri" pitchFamily="34" charset="0"/>
              <a:buChar char="◊"/>
              <a:defRPr/>
            </a:pPr>
            <a:r>
              <a:rPr lang="en-US" sz="1800" dirty="0" smtClean="0">
                <a:solidFill>
                  <a:schemeClr val="tx1"/>
                </a:solidFill>
              </a:rPr>
              <a:t>Homemaker</a:t>
            </a:r>
          </a:p>
          <a:p>
            <a:pPr>
              <a:buClr>
                <a:srgbClr val="92D050"/>
              </a:buClr>
              <a:buFont typeface="Calibri" pitchFamily="34" charset="0"/>
              <a:buChar char="◊"/>
              <a:defRPr/>
            </a:pPr>
            <a:r>
              <a:rPr lang="en-US" sz="1800" dirty="0" smtClean="0">
                <a:solidFill>
                  <a:schemeClr val="tx1"/>
                </a:solidFill>
              </a:rPr>
              <a:t>Respite</a:t>
            </a:r>
          </a:p>
          <a:p>
            <a:pPr>
              <a:buClr>
                <a:srgbClr val="92D050"/>
              </a:buClr>
              <a:buFont typeface="Calibri" pitchFamily="34" charset="0"/>
              <a:buChar char="◊"/>
              <a:defRPr/>
            </a:pPr>
            <a:r>
              <a:rPr lang="en-US" sz="1800" dirty="0" smtClean="0">
                <a:solidFill>
                  <a:schemeClr val="tx1"/>
                </a:solidFill>
              </a:rPr>
              <a:t>Companion</a:t>
            </a:r>
          </a:p>
          <a:p>
            <a:pPr>
              <a:buClr>
                <a:srgbClr val="92D050"/>
              </a:buClr>
              <a:buFont typeface="Calibri" pitchFamily="34" charset="0"/>
              <a:buChar char="◊"/>
              <a:defRPr/>
            </a:pPr>
            <a:r>
              <a:rPr lang="en-US" sz="1800" dirty="0" smtClean="0">
                <a:solidFill>
                  <a:schemeClr val="tx1"/>
                </a:solidFill>
              </a:rPr>
              <a:t>Skilled Nursing</a:t>
            </a:r>
          </a:p>
          <a:p>
            <a:pPr>
              <a:buClr>
                <a:srgbClr val="92D050"/>
              </a:buClr>
              <a:buFont typeface="Calibri" pitchFamily="34" charset="0"/>
              <a:buChar char="◊"/>
              <a:defRPr/>
            </a:pPr>
            <a:r>
              <a:rPr lang="en-US" sz="1800" dirty="0" smtClean="0">
                <a:solidFill>
                  <a:schemeClr val="tx1"/>
                </a:solidFill>
              </a:rPr>
              <a:t>Chore</a:t>
            </a:r>
          </a:p>
          <a:p>
            <a:pPr>
              <a:buClr>
                <a:srgbClr val="92D050"/>
              </a:buClr>
              <a:buFont typeface="Calibri" pitchFamily="34" charset="0"/>
              <a:buChar char="◊"/>
              <a:defRPr/>
            </a:pPr>
            <a:r>
              <a:rPr lang="en-US" sz="1800" dirty="0" smtClean="0">
                <a:solidFill>
                  <a:schemeClr val="tx1"/>
                </a:solidFill>
              </a:rPr>
              <a:t>Environmental </a:t>
            </a:r>
            <a:r>
              <a:rPr lang="en-US" sz="1800" dirty="0">
                <a:solidFill>
                  <a:schemeClr val="tx1"/>
                </a:solidFill>
              </a:rPr>
              <a:t>Accessibility </a:t>
            </a:r>
            <a:r>
              <a:rPr lang="en-US" sz="1800" dirty="0" smtClean="0">
                <a:solidFill>
                  <a:schemeClr val="tx1"/>
                </a:solidFill>
              </a:rPr>
              <a:t>Adaptations</a:t>
            </a:r>
          </a:p>
          <a:p>
            <a:pPr>
              <a:buClr>
                <a:srgbClr val="92D050"/>
              </a:buClr>
              <a:buFont typeface="Calibri" pitchFamily="34" charset="0"/>
              <a:buChar char="◊"/>
              <a:defRPr/>
            </a:pPr>
            <a:r>
              <a:rPr lang="en-US" sz="1800" dirty="0" smtClean="0">
                <a:solidFill>
                  <a:schemeClr val="tx1"/>
                </a:solidFill>
              </a:rPr>
              <a:t>Grocery </a:t>
            </a:r>
            <a:r>
              <a:rPr lang="en-US" sz="1800" dirty="0">
                <a:solidFill>
                  <a:schemeClr val="tx1"/>
                </a:solidFill>
              </a:rPr>
              <a:t>Shopping/Delivery </a:t>
            </a:r>
            <a:r>
              <a:rPr lang="en-US" sz="1800" dirty="0" smtClean="0">
                <a:solidFill>
                  <a:schemeClr val="tx1"/>
                </a:solidFill>
              </a:rPr>
              <a:t>Services</a:t>
            </a:r>
          </a:p>
          <a:p>
            <a:pPr>
              <a:buClr>
                <a:srgbClr val="92D050"/>
              </a:buClr>
              <a:buFont typeface="Calibri" pitchFamily="34" charset="0"/>
              <a:buChar char="◊"/>
              <a:defRPr/>
            </a:pPr>
            <a:r>
              <a:rPr lang="en-US" sz="1800" dirty="0" smtClean="0">
                <a:solidFill>
                  <a:schemeClr val="tx1"/>
                </a:solidFill>
              </a:rPr>
              <a:t>Home Delivered Meals</a:t>
            </a:r>
          </a:p>
          <a:p>
            <a:pPr>
              <a:buClr>
                <a:srgbClr val="92D050"/>
              </a:buClr>
              <a:buFont typeface="Calibri" pitchFamily="34" charset="0"/>
              <a:buChar char="◊"/>
              <a:defRPr/>
            </a:pPr>
            <a:r>
              <a:rPr lang="en-US" sz="1800" dirty="0" smtClean="0">
                <a:solidFill>
                  <a:schemeClr val="tx1"/>
                </a:solidFill>
              </a:rPr>
              <a:t>Laundry Services</a:t>
            </a:r>
          </a:p>
          <a:p>
            <a:pPr>
              <a:buClr>
                <a:srgbClr val="92D050"/>
              </a:buClr>
              <a:buFont typeface="Calibri" pitchFamily="34" charset="0"/>
              <a:buChar char="◊"/>
              <a:defRPr/>
            </a:pPr>
            <a:r>
              <a:rPr lang="en-US" sz="1800" dirty="0" smtClean="0">
                <a:solidFill>
                  <a:schemeClr val="tx1"/>
                </a:solidFill>
              </a:rPr>
              <a:t>Protective Services</a:t>
            </a:r>
          </a:p>
          <a:p>
            <a:pPr>
              <a:buClr>
                <a:srgbClr val="92D050"/>
              </a:buClr>
              <a:buFont typeface="Calibri" pitchFamily="34" charset="0"/>
              <a:buChar char="◊"/>
              <a:defRPr/>
            </a:pPr>
            <a:r>
              <a:rPr lang="en-US" sz="1800" dirty="0" smtClean="0">
                <a:solidFill>
                  <a:schemeClr val="tx1"/>
                </a:solidFill>
              </a:rPr>
              <a:t>Ombudsman</a:t>
            </a:r>
          </a:p>
          <a:p>
            <a:pPr>
              <a:buClr>
                <a:srgbClr val="92D050"/>
              </a:buClr>
              <a:buFont typeface="Calibri" pitchFamily="34" charset="0"/>
              <a:buChar char="◊"/>
              <a:defRPr/>
            </a:pPr>
            <a:r>
              <a:rPr lang="en-US" sz="1800" dirty="0" smtClean="0">
                <a:solidFill>
                  <a:schemeClr val="tx1"/>
                </a:solidFill>
              </a:rPr>
              <a:t>Care Management</a:t>
            </a:r>
          </a:p>
          <a:p>
            <a:pPr>
              <a:lnSpc>
                <a:spcPct val="80000"/>
              </a:lnSpc>
              <a:buClr>
                <a:schemeClr val="accent2">
                  <a:lumMod val="75000"/>
                </a:schemeClr>
              </a:buClr>
              <a:buFont typeface="Calibri" pitchFamily="34" charset="0"/>
              <a:buChar char="◊"/>
              <a:defRPr/>
            </a:pPr>
            <a:endParaRPr lang="en-US" sz="1800" dirty="0">
              <a:solidFill>
                <a:schemeClr val="tx1"/>
              </a:solidFill>
            </a:endParaRPr>
          </a:p>
          <a:p>
            <a:pPr>
              <a:lnSpc>
                <a:spcPct val="80000"/>
              </a:lnSpc>
              <a:buClr>
                <a:schemeClr val="accent2">
                  <a:lumMod val="75000"/>
                </a:schemeClr>
              </a:buClr>
              <a:buFont typeface="Calibri" pitchFamily="34" charset="0"/>
              <a:buChar char="◊"/>
              <a:defRPr/>
            </a:pPr>
            <a:endParaRPr lang="en-US" sz="1800" dirty="0"/>
          </a:p>
          <a:p>
            <a:pPr>
              <a:lnSpc>
                <a:spcPct val="80000"/>
              </a:lnSpc>
              <a:defRPr/>
            </a:pPr>
            <a:endParaRPr lang="en-US" sz="1800" dirty="0"/>
          </a:p>
          <a:p>
            <a:pPr marL="114300" indent="0">
              <a:buClr>
                <a:schemeClr val="accent2">
                  <a:lumMod val="75000"/>
                </a:schemeClr>
              </a:buClr>
              <a:buNone/>
            </a:pPr>
            <a:endParaRPr lang="en-US" sz="1800" dirty="0"/>
          </a:p>
        </p:txBody>
      </p:sp>
      <p:sp>
        <p:nvSpPr>
          <p:cNvPr id="5" name="Slide Number Placeholder 4"/>
          <p:cNvSpPr>
            <a:spLocks noGrp="1"/>
          </p:cNvSpPr>
          <p:nvPr>
            <p:ph type="sldNum" sz="quarter" idx="12"/>
          </p:nvPr>
        </p:nvSpPr>
        <p:spPr/>
        <p:txBody>
          <a:bodyPr/>
          <a:lstStyle/>
          <a:p>
            <a:fld id="{3DDAE0C6-08EF-4246-BCB5-2C3A7B0C5296}" type="slidenum">
              <a:rPr lang="en-US" smtClean="0"/>
              <a:pPr/>
              <a:t>15</a:t>
            </a:fld>
            <a:endParaRPr lang="en-US" dirty="0"/>
          </a:p>
        </p:txBody>
      </p:sp>
      <p:sp>
        <p:nvSpPr>
          <p:cNvPr id="4" name="Rectangle 5"/>
          <p:cNvSpPr txBox="1">
            <a:spLocks noChangeArrowheads="1"/>
          </p:cNvSpPr>
          <p:nvPr/>
        </p:nvSpPr>
        <p:spPr>
          <a:xfrm>
            <a:off x="4953000" y="1720516"/>
            <a:ext cx="4191000" cy="490888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Clr>
                <a:srgbClr val="92D050"/>
              </a:buClr>
              <a:buFont typeface="Calibri" pitchFamily="34" charset="0"/>
              <a:buChar char="◊"/>
              <a:defRPr/>
            </a:pPr>
            <a:r>
              <a:rPr lang="en-US" sz="1800" dirty="0" smtClean="0">
                <a:solidFill>
                  <a:schemeClr val="tx1"/>
                </a:solidFill>
              </a:rPr>
              <a:t>Personal Emergency Response System</a:t>
            </a:r>
            <a:endParaRPr lang="en-US" sz="1800" dirty="0">
              <a:solidFill>
                <a:schemeClr val="tx1"/>
              </a:solidFill>
            </a:endParaRPr>
          </a:p>
          <a:p>
            <a:pPr>
              <a:buClr>
                <a:srgbClr val="92D050"/>
              </a:buClr>
              <a:buFont typeface="Calibri" pitchFamily="34" charset="0"/>
              <a:buChar char="◊"/>
              <a:defRPr/>
            </a:pPr>
            <a:r>
              <a:rPr lang="en-US" sz="1800" dirty="0" smtClean="0">
                <a:solidFill>
                  <a:schemeClr val="tx1"/>
                </a:solidFill>
              </a:rPr>
              <a:t>Supportive Day Program</a:t>
            </a:r>
          </a:p>
          <a:p>
            <a:pPr>
              <a:buClr>
                <a:srgbClr val="92D050"/>
              </a:buClr>
              <a:buFont typeface="Calibri" pitchFamily="34" charset="0"/>
              <a:buChar char="◊"/>
              <a:defRPr/>
            </a:pPr>
            <a:r>
              <a:rPr lang="en-US" sz="1800" dirty="0" smtClean="0">
                <a:solidFill>
                  <a:schemeClr val="tx1"/>
                </a:solidFill>
              </a:rPr>
              <a:t>Transitional Assistance</a:t>
            </a:r>
          </a:p>
          <a:p>
            <a:pPr>
              <a:buClr>
                <a:srgbClr val="92D050"/>
              </a:buClr>
              <a:buFont typeface="Calibri" pitchFamily="34" charset="0"/>
              <a:buChar char="◊"/>
              <a:defRPr/>
            </a:pPr>
            <a:r>
              <a:rPr lang="en-US" sz="1800" dirty="0" smtClean="0">
                <a:solidFill>
                  <a:schemeClr val="tx1"/>
                </a:solidFill>
              </a:rPr>
              <a:t>Transportation</a:t>
            </a:r>
          </a:p>
          <a:p>
            <a:pPr>
              <a:buClr>
                <a:srgbClr val="92D050"/>
              </a:buClr>
              <a:buFont typeface="Calibri" pitchFamily="34" charset="0"/>
              <a:buChar char="◊"/>
              <a:defRPr/>
            </a:pPr>
            <a:r>
              <a:rPr lang="en-US" sz="1800" dirty="0" smtClean="0">
                <a:solidFill>
                  <a:schemeClr val="tx1"/>
                </a:solidFill>
              </a:rPr>
              <a:t>Adult Day Health</a:t>
            </a:r>
          </a:p>
          <a:p>
            <a:pPr>
              <a:buClr>
                <a:srgbClr val="92D050"/>
              </a:buClr>
              <a:buFont typeface="Calibri" pitchFamily="34" charset="0"/>
              <a:buChar char="◊"/>
              <a:defRPr/>
            </a:pPr>
            <a:r>
              <a:rPr lang="en-US" sz="1800" dirty="0" smtClean="0">
                <a:solidFill>
                  <a:schemeClr val="tx1"/>
                </a:solidFill>
              </a:rPr>
              <a:t>Behavioral Health Services</a:t>
            </a:r>
          </a:p>
          <a:p>
            <a:pPr>
              <a:buClr>
                <a:srgbClr val="92D050"/>
              </a:buClr>
              <a:buFont typeface="Calibri" pitchFamily="34" charset="0"/>
              <a:buChar char="◊"/>
              <a:defRPr/>
            </a:pPr>
            <a:r>
              <a:rPr lang="en-US" sz="1800" dirty="0" smtClean="0">
                <a:solidFill>
                  <a:schemeClr val="tx1"/>
                </a:solidFill>
              </a:rPr>
              <a:t>Habilitation Therapy</a:t>
            </a:r>
          </a:p>
          <a:p>
            <a:pPr>
              <a:buClr>
                <a:srgbClr val="92D050"/>
              </a:buClr>
              <a:buFont typeface="Calibri" pitchFamily="34" charset="0"/>
              <a:buChar char="◊"/>
              <a:defRPr/>
            </a:pPr>
            <a:r>
              <a:rPr lang="en-US" sz="1800" dirty="0" smtClean="0">
                <a:solidFill>
                  <a:schemeClr val="tx1"/>
                </a:solidFill>
              </a:rPr>
              <a:t>Nutritional Assessment</a:t>
            </a:r>
          </a:p>
          <a:p>
            <a:pPr>
              <a:buClr>
                <a:srgbClr val="92D050"/>
              </a:buClr>
              <a:buFont typeface="Calibri" pitchFamily="34" charset="0"/>
              <a:buChar char="◊"/>
              <a:defRPr/>
            </a:pPr>
            <a:r>
              <a:rPr lang="en-US" sz="1800" dirty="0" smtClean="0">
                <a:solidFill>
                  <a:schemeClr val="tx1"/>
                </a:solidFill>
              </a:rPr>
              <a:t>Occupational Therapy</a:t>
            </a:r>
          </a:p>
          <a:p>
            <a:pPr>
              <a:buClr>
                <a:srgbClr val="92D050"/>
              </a:buClr>
              <a:buFont typeface="Calibri" pitchFamily="34" charset="0"/>
              <a:buChar char="◊"/>
              <a:defRPr/>
            </a:pPr>
            <a:r>
              <a:rPr lang="en-US" sz="1800" dirty="0" smtClean="0">
                <a:solidFill>
                  <a:schemeClr val="tx1"/>
                </a:solidFill>
              </a:rPr>
              <a:t>Information &amp; Resources (I&amp;R)</a:t>
            </a:r>
          </a:p>
          <a:p>
            <a:pPr>
              <a:buClr>
                <a:srgbClr val="92D050"/>
              </a:buClr>
              <a:buFont typeface="Calibri" pitchFamily="34" charset="0"/>
              <a:buChar char="◊"/>
              <a:defRPr/>
            </a:pPr>
            <a:r>
              <a:rPr lang="en-US" sz="1800" dirty="0" smtClean="0">
                <a:solidFill>
                  <a:schemeClr val="tx1"/>
                </a:solidFill>
              </a:rPr>
              <a:t>SHINE</a:t>
            </a:r>
          </a:p>
          <a:p>
            <a:pPr>
              <a:buClr>
                <a:srgbClr val="92D050"/>
              </a:buClr>
              <a:buFont typeface="Calibri" pitchFamily="34" charset="0"/>
              <a:buChar char="◊"/>
              <a:defRPr/>
            </a:pPr>
            <a:r>
              <a:rPr lang="en-US" sz="1800" dirty="0" smtClean="0">
                <a:solidFill>
                  <a:schemeClr val="tx1"/>
                </a:solidFill>
              </a:rPr>
              <a:t>Options Counseling</a:t>
            </a:r>
          </a:p>
          <a:p>
            <a:pPr>
              <a:buClr>
                <a:srgbClr val="92D050"/>
              </a:buClr>
              <a:buFont typeface="Calibri" pitchFamily="34" charset="0"/>
              <a:buChar char="◊"/>
              <a:defRPr/>
            </a:pPr>
            <a:r>
              <a:rPr lang="en-US" sz="1800" dirty="0" smtClean="0">
                <a:solidFill>
                  <a:schemeClr val="tx1"/>
                </a:solidFill>
              </a:rPr>
              <a:t>Caregiver Support</a:t>
            </a:r>
          </a:p>
          <a:p>
            <a:pPr>
              <a:buClr>
                <a:srgbClr val="92D050"/>
              </a:buClr>
              <a:buFont typeface="Calibri" pitchFamily="34" charset="0"/>
              <a:buChar char="◊"/>
              <a:defRPr/>
            </a:pPr>
            <a:r>
              <a:rPr lang="en-US" sz="1800" dirty="0" smtClean="0">
                <a:solidFill>
                  <a:schemeClr val="tx1"/>
                </a:solidFill>
              </a:rPr>
              <a:t>Care Coordination</a:t>
            </a:r>
          </a:p>
          <a:p>
            <a:pPr>
              <a:lnSpc>
                <a:spcPct val="80000"/>
              </a:lnSpc>
              <a:buClr>
                <a:srgbClr val="92D050"/>
              </a:buClr>
              <a:defRPr/>
            </a:pPr>
            <a:endParaRPr lang="en-US" sz="1800" dirty="0" smtClean="0">
              <a:solidFill>
                <a:schemeClr val="tx1"/>
              </a:solidFill>
            </a:endParaRPr>
          </a:p>
          <a:p>
            <a:pPr>
              <a:lnSpc>
                <a:spcPct val="80000"/>
              </a:lnSpc>
              <a:buClr>
                <a:schemeClr val="accent2">
                  <a:lumMod val="75000"/>
                </a:schemeClr>
              </a:buClr>
              <a:buFont typeface="Calibri" pitchFamily="34" charset="0"/>
              <a:buChar char="◊"/>
              <a:defRPr/>
            </a:pPr>
            <a:endParaRPr lang="en-US" sz="1800" dirty="0" smtClean="0">
              <a:solidFill>
                <a:schemeClr val="tx1"/>
              </a:solidFill>
            </a:endParaRPr>
          </a:p>
          <a:p>
            <a:pPr>
              <a:lnSpc>
                <a:spcPct val="80000"/>
              </a:lnSpc>
              <a:defRPr/>
            </a:pPr>
            <a:endParaRPr lang="en-US" sz="1800" dirty="0"/>
          </a:p>
        </p:txBody>
      </p:sp>
    </p:spTree>
    <p:extLst>
      <p:ext uri="{BB962C8B-B14F-4D97-AF65-F5344CB8AC3E}">
        <p14:creationId xmlns:p14="http://schemas.microsoft.com/office/powerpoint/2010/main" val="81612826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0325" cmpd="thickThin">
            <a:solidFill>
              <a:schemeClr val="bg1">
                <a:lumMod val="65000"/>
              </a:schemeClr>
            </a:solidFill>
          </a:ln>
        </p:spPr>
        <p:txBody>
          <a:bodyPr/>
          <a:lstStyle/>
          <a:p>
            <a:r>
              <a:rPr lang="en-US" cap="none" dirty="0" smtClean="0">
                <a:solidFill>
                  <a:srgbClr val="336699"/>
                </a:solidFill>
                <a:latin typeface="Arial Rounded MT Bold" pitchFamily="34" charset="0"/>
              </a:rPr>
              <a:t> Thank You</a:t>
            </a:r>
            <a:endParaRPr lang="en-US" cap="none" dirty="0">
              <a:solidFill>
                <a:srgbClr val="336699"/>
              </a:solidFill>
              <a:latin typeface="Arial Rounded MT Bold" pitchFamily="34" charset="0"/>
            </a:endParaRPr>
          </a:p>
        </p:txBody>
      </p:sp>
      <p:sp>
        <p:nvSpPr>
          <p:cNvPr id="3" name="Content Placeholder 2"/>
          <p:cNvSpPr>
            <a:spLocks noGrp="1"/>
          </p:cNvSpPr>
          <p:nvPr>
            <p:ph idx="1"/>
          </p:nvPr>
        </p:nvSpPr>
        <p:spPr>
          <a:xfrm>
            <a:off x="457200" y="1752600"/>
            <a:ext cx="8458200" cy="3352799"/>
          </a:xfrm>
        </p:spPr>
        <p:txBody>
          <a:bodyPr>
            <a:normAutofit/>
          </a:bodyPr>
          <a:lstStyle/>
          <a:p>
            <a:pPr marL="114300" indent="0">
              <a:buClr>
                <a:srgbClr val="336699"/>
              </a:buClr>
              <a:buNone/>
            </a:pPr>
            <a:r>
              <a:rPr lang="en-US" sz="2200" b="1" dirty="0" smtClean="0">
                <a:solidFill>
                  <a:srgbClr val="92D050"/>
                </a:solidFill>
              </a:rPr>
              <a:t>Duamarius Stukes, Director of Housing  &amp; Assisted Living Programs</a:t>
            </a:r>
          </a:p>
          <a:p>
            <a:pPr marL="411480" lvl="1" indent="0">
              <a:buNone/>
            </a:pPr>
            <a:r>
              <a:rPr lang="en-US" b="1" dirty="0" smtClean="0">
                <a:solidFill>
                  <a:schemeClr val="tx1"/>
                </a:solidFill>
              </a:rPr>
              <a:t>Executive Office of Elder Affairs</a:t>
            </a:r>
          </a:p>
          <a:p>
            <a:pPr marL="411480" lvl="1" indent="0">
              <a:buNone/>
            </a:pPr>
            <a:r>
              <a:rPr lang="en-US" b="1" dirty="0" smtClean="0">
                <a:solidFill>
                  <a:schemeClr val="tx1"/>
                </a:solidFill>
              </a:rPr>
              <a:t>One Ashburton Place, 5</a:t>
            </a:r>
            <a:r>
              <a:rPr lang="en-US" b="1" baseline="30000" dirty="0" smtClean="0">
                <a:solidFill>
                  <a:schemeClr val="tx1"/>
                </a:solidFill>
              </a:rPr>
              <a:t>th</a:t>
            </a:r>
            <a:r>
              <a:rPr lang="en-US" b="1" dirty="0" smtClean="0">
                <a:solidFill>
                  <a:schemeClr val="tx1"/>
                </a:solidFill>
              </a:rPr>
              <a:t> Floor</a:t>
            </a:r>
          </a:p>
          <a:p>
            <a:pPr marL="411480" lvl="1" indent="0">
              <a:buNone/>
            </a:pPr>
            <a:r>
              <a:rPr lang="en-US" b="1" dirty="0" smtClean="0">
                <a:solidFill>
                  <a:schemeClr val="tx1"/>
                </a:solidFill>
              </a:rPr>
              <a:t>617-222-7465</a:t>
            </a:r>
          </a:p>
          <a:p>
            <a:pPr marL="411480" lvl="1" indent="0">
              <a:buNone/>
            </a:pPr>
            <a:r>
              <a:rPr lang="en-US" b="1" dirty="0" smtClean="0">
                <a:solidFill>
                  <a:srgbClr val="92D050"/>
                </a:solidFill>
                <a:hlinkClick r:id="rId3"/>
              </a:rPr>
              <a:t>Duamarius.stukes@state.ma.us</a:t>
            </a:r>
            <a:endParaRPr lang="en-US" b="1" dirty="0" smtClean="0">
              <a:solidFill>
                <a:srgbClr val="92D050"/>
              </a:solidFill>
            </a:endParaRPr>
          </a:p>
          <a:p>
            <a:pPr marL="411480" lvl="1" indent="0">
              <a:buNone/>
            </a:pPr>
            <a:endParaRPr lang="en-US" dirty="0" smtClean="0"/>
          </a:p>
          <a:p>
            <a:pPr marL="411480" lvl="1" indent="0">
              <a:buNone/>
            </a:pPr>
            <a:r>
              <a:rPr lang="en-US" b="1" i="1" dirty="0" smtClean="0">
                <a:solidFill>
                  <a:schemeClr val="tx1"/>
                </a:solidFill>
              </a:rPr>
              <a:t>Additional Info can be found at:</a:t>
            </a:r>
          </a:p>
          <a:p>
            <a:pPr marL="411480" lvl="1" indent="0">
              <a:buNone/>
            </a:pPr>
            <a:r>
              <a:rPr lang="en-US" b="1" dirty="0">
                <a:solidFill>
                  <a:srgbClr val="92D050"/>
                </a:solidFill>
                <a:hlinkClick r:id="rId4"/>
              </a:rPr>
              <a:t>http://www.mass.gov/elders/housing</a:t>
            </a:r>
            <a:r>
              <a:rPr lang="en-US" dirty="0" smtClean="0">
                <a:solidFill>
                  <a:srgbClr val="92D050"/>
                </a:solidFill>
                <a:hlinkClick r:id="rId4"/>
              </a:rPr>
              <a:t>/</a:t>
            </a:r>
            <a:endParaRPr lang="en-US" dirty="0" smtClean="0">
              <a:solidFill>
                <a:srgbClr val="92D050"/>
              </a:solidFill>
            </a:endParaRPr>
          </a:p>
          <a:p>
            <a:pPr marL="411480" lvl="1" indent="0">
              <a:buNone/>
            </a:pPr>
            <a:endParaRPr lang="en-US" dirty="0" smtClean="0"/>
          </a:p>
          <a:p>
            <a:pPr marL="114300" indent="0">
              <a:buNone/>
            </a:pPr>
            <a:endParaRPr lang="en-US" dirty="0">
              <a:solidFill>
                <a:schemeClr val="tx1"/>
              </a:solidFill>
            </a:endParaRPr>
          </a:p>
          <a:p>
            <a:endParaRPr lang="en-US" dirty="0" smtClean="0"/>
          </a:p>
          <a:p>
            <a:pPr marL="114300" indent="0">
              <a:buNone/>
            </a:pPr>
            <a:endParaRPr lang="en-US" dirty="0" smtClean="0"/>
          </a:p>
        </p:txBody>
      </p:sp>
      <p:sp>
        <p:nvSpPr>
          <p:cNvPr id="4" name="Slide Number Placeholder 3"/>
          <p:cNvSpPr>
            <a:spLocks noGrp="1"/>
          </p:cNvSpPr>
          <p:nvPr>
            <p:ph type="sldNum" sz="quarter" idx="12"/>
          </p:nvPr>
        </p:nvSpPr>
        <p:spPr/>
        <p:txBody>
          <a:bodyPr/>
          <a:lstStyle/>
          <a:p>
            <a:fld id="{3DDAE0C6-08EF-4246-BCB5-2C3A7B0C5296}" type="slidenum">
              <a:rPr lang="en-US" smtClean="0"/>
              <a:pPr/>
              <a:t>16</a:t>
            </a:fld>
            <a:endParaRPr lang="en-US" dirty="0"/>
          </a:p>
        </p:txBody>
      </p:sp>
      <p:pic>
        <p:nvPicPr>
          <p:cNvPr id="5" name="Picture 4"/>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5257800" y="5486400"/>
            <a:ext cx="3339385" cy="979508"/>
          </a:xfrm>
          <a:prstGeom prst="rect">
            <a:avLst/>
          </a:prstGeom>
          <a:noFill/>
          <a:ln w="41275" cmpd="thickThin">
            <a:noFill/>
          </a:ln>
        </p:spPr>
      </p:pic>
    </p:spTree>
    <p:extLst>
      <p:ext uri="{BB962C8B-B14F-4D97-AF65-F5344CB8AC3E}">
        <p14:creationId xmlns:p14="http://schemas.microsoft.com/office/powerpoint/2010/main" val="11314455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638300"/>
            <a:ext cx="8534400" cy="4648200"/>
          </a:xfrm>
        </p:spPr>
        <p:txBody>
          <a:bodyPr>
            <a:normAutofit fontScale="92500" lnSpcReduction="20000"/>
          </a:bodyPr>
          <a:lstStyle/>
          <a:p>
            <a:pPr marL="114300" indent="0" algn="ctr">
              <a:lnSpc>
                <a:spcPct val="110000"/>
              </a:lnSpc>
              <a:spcBef>
                <a:spcPts val="0"/>
              </a:spcBef>
              <a:buNone/>
            </a:pPr>
            <a:r>
              <a:rPr lang="en-US" b="1" i="1" dirty="0" smtClean="0">
                <a:solidFill>
                  <a:srgbClr val="92D050"/>
                </a:solidFill>
                <a:latin typeface="Book Antiqua" panose="02040602050305030304" pitchFamily="18" charset="0"/>
              </a:rPr>
              <a:t>The Commonwealth’s dedication to community-based supports </a:t>
            </a:r>
          </a:p>
          <a:p>
            <a:pPr marL="114300" indent="0" algn="ctr">
              <a:lnSpc>
                <a:spcPct val="110000"/>
              </a:lnSpc>
              <a:spcBef>
                <a:spcPts val="0"/>
              </a:spcBef>
              <a:buNone/>
            </a:pPr>
            <a:r>
              <a:rPr lang="en-US" b="1" i="1" dirty="0" smtClean="0">
                <a:solidFill>
                  <a:srgbClr val="92D050"/>
                </a:solidFill>
                <a:latin typeface="Book Antiqua" panose="02040602050305030304" pitchFamily="18" charset="0"/>
              </a:rPr>
              <a:t>is embodied in the “Community First Olmstead Plan”.  Community First serves as a strategy and action plan for ensuring that elders with disabilities ( who collectively make up more than 20% of the Massachusetts population ) have access to community living opportunities that address each individual's diverse needs, abilities and backgrounds by expanding, strengthening and integrating community-based long-term supports.</a:t>
            </a:r>
          </a:p>
          <a:p>
            <a:pPr marL="114300" indent="0" algn="ctr">
              <a:lnSpc>
                <a:spcPct val="110000"/>
              </a:lnSpc>
              <a:spcBef>
                <a:spcPts val="0"/>
              </a:spcBef>
              <a:buNone/>
            </a:pPr>
            <a:endParaRPr lang="en-US" sz="1200" b="1" i="1" dirty="0" smtClean="0">
              <a:solidFill>
                <a:schemeClr val="tx1"/>
              </a:solidFill>
            </a:endParaRPr>
          </a:p>
          <a:p>
            <a:pPr marL="617220" lvl="1" indent="-342900">
              <a:lnSpc>
                <a:spcPct val="80000"/>
              </a:lnSpc>
              <a:buClr>
                <a:srgbClr val="92D050"/>
              </a:buClr>
              <a:buSzPct val="91000"/>
              <a:buFont typeface="Wingdings" panose="05000000000000000000" pitchFamily="2" charset="2"/>
              <a:buChar char="v"/>
            </a:pPr>
            <a:r>
              <a:rPr lang="en-US" sz="2200" b="1" dirty="0" smtClean="0">
                <a:solidFill>
                  <a:schemeClr val="tx1"/>
                </a:solidFill>
              </a:rPr>
              <a:t>Expand </a:t>
            </a:r>
            <a:r>
              <a:rPr lang="en-US" sz="2200" b="1" dirty="0">
                <a:solidFill>
                  <a:schemeClr val="tx1"/>
                </a:solidFill>
              </a:rPr>
              <a:t>access to affordable and accessible housing with </a:t>
            </a:r>
            <a:r>
              <a:rPr lang="en-US" sz="2200" b="1" dirty="0" smtClean="0">
                <a:solidFill>
                  <a:schemeClr val="tx1"/>
                </a:solidFill>
              </a:rPr>
              <a:t> supports.</a:t>
            </a:r>
          </a:p>
          <a:p>
            <a:pPr marL="617220" lvl="1" indent="-342900">
              <a:lnSpc>
                <a:spcPct val="80000"/>
              </a:lnSpc>
              <a:buClr>
                <a:srgbClr val="92D050"/>
              </a:buClr>
              <a:buSzPct val="91000"/>
              <a:buFont typeface="Wingdings" panose="05000000000000000000" pitchFamily="2" charset="2"/>
              <a:buChar char="v"/>
            </a:pPr>
            <a:endParaRPr lang="en-US" sz="2200" b="1" dirty="0" smtClean="0">
              <a:solidFill>
                <a:schemeClr val="tx1"/>
              </a:solidFill>
            </a:endParaRPr>
          </a:p>
          <a:p>
            <a:pPr marL="617220" lvl="1" indent="-342900">
              <a:lnSpc>
                <a:spcPct val="80000"/>
              </a:lnSpc>
              <a:buClr>
                <a:srgbClr val="92D050"/>
              </a:buClr>
              <a:buSzPct val="91000"/>
              <a:buFont typeface="Wingdings" panose="05000000000000000000" pitchFamily="2" charset="2"/>
              <a:buChar char="v"/>
            </a:pPr>
            <a:r>
              <a:rPr lang="en-US" sz="2200" b="1" dirty="0" smtClean="0">
                <a:solidFill>
                  <a:schemeClr val="tx1"/>
                </a:solidFill>
              </a:rPr>
              <a:t>Improve </a:t>
            </a:r>
            <a:r>
              <a:rPr lang="en-US" sz="2200" b="1" dirty="0">
                <a:solidFill>
                  <a:schemeClr val="tx1"/>
                </a:solidFill>
              </a:rPr>
              <a:t>the coordination of long-term supports within affordable </a:t>
            </a:r>
            <a:r>
              <a:rPr lang="en-US" sz="2200" b="1" dirty="0" smtClean="0">
                <a:solidFill>
                  <a:schemeClr val="tx1"/>
                </a:solidFill>
              </a:rPr>
              <a:t>housing.</a:t>
            </a:r>
          </a:p>
          <a:p>
            <a:pPr marL="617220" lvl="1" indent="-342900">
              <a:lnSpc>
                <a:spcPct val="80000"/>
              </a:lnSpc>
              <a:buClr>
                <a:srgbClr val="92D050"/>
              </a:buClr>
              <a:buSzPct val="91000"/>
              <a:buFont typeface="Wingdings" panose="05000000000000000000" pitchFamily="2" charset="2"/>
              <a:buChar char="v"/>
            </a:pPr>
            <a:endParaRPr lang="en-US" sz="2200" b="1" dirty="0">
              <a:solidFill>
                <a:schemeClr val="tx1"/>
              </a:solidFill>
            </a:endParaRPr>
          </a:p>
          <a:p>
            <a:pPr marL="617220" lvl="1" indent="-342900">
              <a:lnSpc>
                <a:spcPct val="80000"/>
              </a:lnSpc>
              <a:buClr>
                <a:srgbClr val="92D050"/>
              </a:buClr>
              <a:buSzPct val="91000"/>
              <a:buFont typeface="Wingdings" panose="05000000000000000000" pitchFamily="2" charset="2"/>
              <a:buChar char="v"/>
            </a:pPr>
            <a:r>
              <a:rPr lang="en-US" sz="2200" b="1" dirty="0" smtClean="0">
                <a:solidFill>
                  <a:schemeClr val="tx1"/>
                </a:solidFill>
              </a:rPr>
              <a:t>Increase </a:t>
            </a:r>
            <a:r>
              <a:rPr lang="en-US" sz="2200" b="1" dirty="0">
                <a:solidFill>
                  <a:schemeClr val="tx1"/>
                </a:solidFill>
              </a:rPr>
              <a:t>access to affordable housing with long-term </a:t>
            </a:r>
            <a:r>
              <a:rPr lang="en-US" sz="2200" b="1" dirty="0" smtClean="0">
                <a:solidFill>
                  <a:schemeClr val="tx1"/>
                </a:solidFill>
              </a:rPr>
              <a:t>supports.</a:t>
            </a:r>
          </a:p>
          <a:p>
            <a:pPr marL="617220" lvl="1" indent="-342900">
              <a:lnSpc>
                <a:spcPct val="80000"/>
              </a:lnSpc>
              <a:buClr>
                <a:srgbClr val="92D050"/>
              </a:buClr>
              <a:buSzPct val="91000"/>
              <a:buFont typeface="Wingdings" panose="05000000000000000000" pitchFamily="2" charset="2"/>
              <a:buChar char="v"/>
            </a:pPr>
            <a:endParaRPr lang="en-US" sz="2200" b="1" dirty="0">
              <a:solidFill>
                <a:schemeClr val="tx1"/>
              </a:solidFill>
            </a:endParaRPr>
          </a:p>
          <a:p>
            <a:pPr marL="617220" lvl="1" indent="-342900">
              <a:lnSpc>
                <a:spcPct val="80000"/>
              </a:lnSpc>
              <a:buClr>
                <a:srgbClr val="92D050"/>
              </a:buClr>
              <a:buSzPct val="91000"/>
              <a:buFont typeface="Wingdings" panose="05000000000000000000" pitchFamily="2" charset="2"/>
              <a:buChar char="v"/>
            </a:pPr>
            <a:r>
              <a:rPr lang="en-US" sz="2200" b="1" dirty="0" smtClean="0">
                <a:solidFill>
                  <a:schemeClr val="tx1"/>
                </a:solidFill>
              </a:rPr>
              <a:t>Increase </a:t>
            </a:r>
            <a:r>
              <a:rPr lang="en-US" sz="2200" b="1" dirty="0">
                <a:solidFill>
                  <a:schemeClr val="tx1"/>
                </a:solidFill>
              </a:rPr>
              <a:t>availability of accessible low-income housing stock.</a:t>
            </a:r>
          </a:p>
          <a:p>
            <a:pPr marL="0" lvl="0" indent="0">
              <a:lnSpc>
                <a:spcPct val="80000"/>
              </a:lnSpc>
              <a:buClr>
                <a:srgbClr val="92D050"/>
              </a:buClr>
              <a:buSzPct val="65000"/>
              <a:buNone/>
            </a:pPr>
            <a:endParaRPr lang="en-US" sz="2000" dirty="0" smtClean="0">
              <a:solidFill>
                <a:prstClr val="black"/>
              </a:solidFill>
            </a:endParaRPr>
          </a:p>
        </p:txBody>
      </p:sp>
      <p:sp>
        <p:nvSpPr>
          <p:cNvPr id="4" name="Slide Number Placeholder 3"/>
          <p:cNvSpPr>
            <a:spLocks noGrp="1"/>
          </p:cNvSpPr>
          <p:nvPr>
            <p:ph type="sldNum" sz="quarter" idx="12"/>
          </p:nvPr>
        </p:nvSpPr>
        <p:spPr/>
        <p:txBody>
          <a:bodyPr/>
          <a:lstStyle/>
          <a:p>
            <a:fld id="{3DDAE0C6-08EF-4246-BCB5-2C3A7B0C5296}" type="slidenum">
              <a:rPr lang="en-US" smtClean="0"/>
              <a:pPr/>
              <a:t>2</a:t>
            </a:fld>
            <a:endParaRPr lang="en-US" dirty="0"/>
          </a:p>
        </p:txBody>
      </p:sp>
      <p:sp>
        <p:nvSpPr>
          <p:cNvPr id="5" name="Rectangle 2"/>
          <p:cNvSpPr txBox="1">
            <a:spLocks noChangeArrowheads="1"/>
          </p:cNvSpPr>
          <p:nvPr/>
        </p:nvSpPr>
        <p:spPr>
          <a:xfrm>
            <a:off x="533400" y="457200"/>
            <a:ext cx="8001000" cy="990600"/>
          </a:xfrm>
          <a:prstGeom prst="rect">
            <a:avLst/>
          </a:prstGeom>
          <a:ln w="60325" cmpd="tri">
            <a:solidFill>
              <a:schemeClr val="bg1">
                <a:lumMod val="65000"/>
              </a:schemeClr>
            </a:solidFill>
          </a:ln>
        </p:spPr>
        <p:txBody>
          <a:bodyPr vert="horz" lIns="91440" tIns="45720" rIns="91440" bIns="45720" rtlCol="0" anchor="ctr">
            <a:normAutofit fontScale="25000" lnSpcReduction="20000"/>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defRPr/>
            </a:pPr>
            <a:endParaRPr lang="en-US" b="1" cap="none" dirty="0" smtClean="0">
              <a:solidFill>
                <a:schemeClr val="accent2">
                  <a:lumMod val="75000"/>
                </a:schemeClr>
              </a:solidFill>
              <a:latin typeface="Arial Rounded MT Bold" pitchFamily="34" charset="0"/>
            </a:endParaRPr>
          </a:p>
          <a:p>
            <a:pPr>
              <a:defRPr/>
            </a:pPr>
            <a:r>
              <a:rPr lang="en-US" sz="12800" b="1" cap="none" dirty="0" smtClean="0">
                <a:solidFill>
                  <a:schemeClr val="accent2">
                    <a:lumMod val="75000"/>
                  </a:schemeClr>
                </a:solidFill>
                <a:latin typeface="Arial Rounded MT Bold" pitchFamily="34" charset="0"/>
              </a:rPr>
              <a:t>Community First – </a:t>
            </a:r>
          </a:p>
          <a:p>
            <a:pPr>
              <a:defRPr/>
            </a:pPr>
            <a:r>
              <a:rPr lang="en-US" sz="12800" b="1" i="1" cap="none" dirty="0" smtClean="0">
                <a:solidFill>
                  <a:schemeClr val="accent2">
                    <a:lumMod val="75000"/>
                  </a:schemeClr>
                </a:solidFill>
                <a:latin typeface="+mn-lt"/>
              </a:rPr>
              <a:t>A Vision for the Future</a:t>
            </a:r>
          </a:p>
          <a:p>
            <a:pPr>
              <a:defRPr/>
            </a:pPr>
            <a:r>
              <a:rPr lang="en-US" b="1" cap="none" dirty="0" smtClean="0">
                <a:solidFill>
                  <a:schemeClr val="accent2">
                    <a:lumMod val="75000"/>
                  </a:schemeClr>
                </a:solidFill>
                <a:latin typeface="Arial Rounded MT Bold" pitchFamily="34" charset="0"/>
              </a:rPr>
              <a:t> </a:t>
            </a:r>
            <a:endParaRPr lang="en-US" b="1" cap="none" dirty="0">
              <a:solidFill>
                <a:schemeClr val="accent2">
                  <a:lumMod val="75000"/>
                </a:schemeClr>
              </a:solidFill>
              <a:latin typeface="Arial Rounded MT Bold" pitchFamily="34" charset="0"/>
            </a:endParaRPr>
          </a:p>
        </p:txBody>
      </p:sp>
      <p:pic>
        <p:nvPicPr>
          <p:cNvPr id="6" name="Picture 2" descr="Community Fir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66700"/>
            <a:ext cx="98345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2030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w="60325" cmpd="tri">
            <a:solidFill>
              <a:schemeClr val="bg1">
                <a:lumMod val="65000"/>
              </a:schemeClr>
            </a:solidFill>
          </a:ln>
        </p:spPr>
        <p:txBody>
          <a:bodyPr/>
          <a:lstStyle/>
          <a:p>
            <a:r>
              <a:rPr lang="en-US" b="1" cap="none" dirty="0" smtClean="0">
                <a:latin typeface="Arial Rounded MT Bold" pitchFamily="34" charset="0"/>
              </a:rPr>
              <a:t>Housing  For  Seniors</a:t>
            </a:r>
            <a:endParaRPr lang="en-US" b="1" cap="none" dirty="0">
              <a:latin typeface="Arial Rounded MT Bold" pitchFamily="34" charset="0"/>
            </a:endParaRPr>
          </a:p>
        </p:txBody>
      </p:sp>
      <p:sp>
        <p:nvSpPr>
          <p:cNvPr id="2" name="Slide Number Placeholder 1"/>
          <p:cNvSpPr>
            <a:spLocks noGrp="1"/>
          </p:cNvSpPr>
          <p:nvPr>
            <p:ph type="sldNum" sz="quarter" idx="12"/>
          </p:nvPr>
        </p:nvSpPr>
        <p:spPr/>
        <p:txBody>
          <a:bodyPr/>
          <a:lstStyle/>
          <a:p>
            <a:fld id="{3DDAE0C6-08EF-4246-BCB5-2C3A7B0C5296}" type="slidenum">
              <a:rPr lang="en-US" smtClean="0"/>
              <a:pPr/>
              <a:t>3</a:t>
            </a:fld>
            <a:endParaRPr lang="en-US" dirty="0"/>
          </a:p>
        </p:txBody>
      </p:sp>
      <p:sp>
        <p:nvSpPr>
          <p:cNvPr id="6" name="Rounded Rectangle 5"/>
          <p:cNvSpPr/>
          <p:nvPr/>
        </p:nvSpPr>
        <p:spPr>
          <a:xfrm>
            <a:off x="533400" y="2011251"/>
            <a:ext cx="1981200" cy="114300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10000"/>
                  </a:schemeClr>
                </a:solidFill>
              </a:rPr>
              <a:t>RENT – OWN</a:t>
            </a:r>
          </a:p>
        </p:txBody>
      </p:sp>
      <p:sp>
        <p:nvSpPr>
          <p:cNvPr id="7" name="Rounded Rectangle 6"/>
          <p:cNvSpPr/>
          <p:nvPr/>
        </p:nvSpPr>
        <p:spPr>
          <a:xfrm>
            <a:off x="3371269" y="2011251"/>
            <a:ext cx="1981200" cy="114300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10000"/>
                  </a:schemeClr>
                </a:solidFill>
              </a:rPr>
              <a:t>PRIVATE HOUSING</a:t>
            </a:r>
          </a:p>
          <a:p>
            <a:pPr algn="ctr"/>
            <a:r>
              <a:rPr lang="en-US" b="1" dirty="0" smtClean="0">
                <a:solidFill>
                  <a:schemeClr val="bg2">
                    <a:lumMod val="10000"/>
                  </a:schemeClr>
                </a:solidFill>
              </a:rPr>
              <a:t>DEVELOPMENT</a:t>
            </a:r>
            <a:endParaRPr lang="en-US" b="1" dirty="0">
              <a:solidFill>
                <a:schemeClr val="bg2">
                  <a:lumMod val="10000"/>
                </a:schemeClr>
              </a:solidFill>
            </a:endParaRPr>
          </a:p>
        </p:txBody>
      </p:sp>
      <p:sp>
        <p:nvSpPr>
          <p:cNvPr id="8" name="Rounded Rectangle 7"/>
          <p:cNvSpPr/>
          <p:nvPr/>
        </p:nvSpPr>
        <p:spPr>
          <a:xfrm>
            <a:off x="6370408" y="2011251"/>
            <a:ext cx="2057400" cy="1143000"/>
          </a:xfrm>
          <a:prstGeom prst="roundRect">
            <a:avLst/>
          </a:prstGeom>
          <a:gradFill flip="none" rotWithShape="1">
            <a:gsLst>
              <a:gs pos="0">
                <a:srgbClr val="8488C4"/>
              </a:gs>
              <a:gs pos="53000">
                <a:srgbClr val="D4DEFF"/>
              </a:gs>
              <a:gs pos="83000">
                <a:srgbClr val="D4DEFF"/>
              </a:gs>
              <a:gs pos="100000">
                <a:srgbClr val="96AB94"/>
              </a:gs>
            </a:gsLst>
            <a:lin ang="5400000" scaled="0"/>
            <a:tileRect/>
          </a:gra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10000"/>
                  </a:schemeClr>
                </a:solidFill>
              </a:rPr>
              <a:t>PUBLIC HOUSING &amp; RENTAL ASSISTANCE</a:t>
            </a:r>
            <a:endParaRPr lang="en-US" b="1" dirty="0">
              <a:solidFill>
                <a:schemeClr val="bg2">
                  <a:lumMod val="10000"/>
                </a:schemeClr>
              </a:solidFill>
            </a:endParaRPr>
          </a:p>
        </p:txBody>
      </p:sp>
      <p:graphicFrame>
        <p:nvGraphicFramePr>
          <p:cNvPr id="25" name="Diagram 24"/>
          <p:cNvGraphicFramePr/>
          <p:nvPr>
            <p:extLst>
              <p:ext uri="{D42A27DB-BD31-4B8C-83A1-F6EECF244321}">
                <p14:modId xmlns:p14="http://schemas.microsoft.com/office/powerpoint/2010/main" val="2958591234"/>
              </p:ext>
            </p:extLst>
          </p:nvPr>
        </p:nvGraphicFramePr>
        <p:xfrm>
          <a:off x="0" y="3733800"/>
          <a:ext cx="2743200"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7" name="Diagram 26"/>
          <p:cNvGraphicFramePr/>
          <p:nvPr>
            <p:extLst>
              <p:ext uri="{D42A27DB-BD31-4B8C-83A1-F6EECF244321}">
                <p14:modId xmlns:p14="http://schemas.microsoft.com/office/powerpoint/2010/main" val="2204479293"/>
              </p:ext>
            </p:extLst>
          </p:nvPr>
        </p:nvGraphicFramePr>
        <p:xfrm>
          <a:off x="5753100" y="3666041"/>
          <a:ext cx="3048000" cy="19767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6" name="Diagram 25"/>
          <p:cNvGraphicFramePr/>
          <p:nvPr>
            <p:extLst>
              <p:ext uri="{D42A27DB-BD31-4B8C-83A1-F6EECF244321}">
                <p14:modId xmlns:p14="http://schemas.microsoft.com/office/powerpoint/2010/main" val="1475603967"/>
              </p:ext>
            </p:extLst>
          </p:nvPr>
        </p:nvGraphicFramePr>
        <p:xfrm>
          <a:off x="2514600" y="3630624"/>
          <a:ext cx="3116179" cy="1905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1" name="Down Arrow 20"/>
          <p:cNvSpPr/>
          <p:nvPr/>
        </p:nvSpPr>
        <p:spPr>
          <a:xfrm>
            <a:off x="1447800" y="3223867"/>
            <a:ext cx="76200" cy="381000"/>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wn Arrow 21"/>
          <p:cNvSpPr/>
          <p:nvPr/>
        </p:nvSpPr>
        <p:spPr>
          <a:xfrm>
            <a:off x="4285669" y="3249624"/>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Down Arrow 22"/>
          <p:cNvSpPr/>
          <p:nvPr/>
        </p:nvSpPr>
        <p:spPr>
          <a:xfrm>
            <a:off x="7361008" y="3287044"/>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875712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a:xfrm>
            <a:off x="456179" y="1371600"/>
            <a:ext cx="8260672" cy="1371599"/>
          </a:xfrm>
        </p:spPr>
        <p:txBody>
          <a:bodyPr>
            <a:normAutofit/>
          </a:bodyPr>
          <a:lstStyle/>
          <a:p>
            <a:r>
              <a:rPr lang="en-US" sz="2400" cap="none" dirty="0">
                <a:solidFill>
                  <a:srgbClr val="FF5DFF"/>
                </a:solidFill>
                <a:latin typeface="Arial Rounded MT Bold" pitchFamily="34" charset="0"/>
              </a:rPr>
              <a:t>Over the next 20 years, Massachusetts population growth will occur almost entirely in the 60+ age </a:t>
            </a:r>
            <a:r>
              <a:rPr lang="en-US" sz="2400" cap="none" dirty="0" smtClean="0">
                <a:solidFill>
                  <a:srgbClr val="FF5DFF"/>
                </a:solidFill>
                <a:latin typeface="Arial Rounded MT Bold" pitchFamily="34" charset="0"/>
              </a:rPr>
              <a:t>groups</a:t>
            </a:r>
            <a:endParaRPr lang="en-US" sz="2400" cap="none" dirty="0">
              <a:solidFill>
                <a:srgbClr val="FF5DFF"/>
              </a:solidFill>
            </a:endParaRPr>
          </a:p>
        </p:txBody>
      </p:sp>
      <p:graphicFrame>
        <p:nvGraphicFramePr>
          <p:cNvPr id="118789" name="Object 5"/>
          <p:cNvGraphicFramePr>
            <a:graphicFrameLocks noGrp="1" noChangeAspect="1"/>
          </p:cNvGraphicFramePr>
          <p:nvPr>
            <p:ph idx="4294967295"/>
            <p:extLst>
              <p:ext uri="{D42A27DB-BD31-4B8C-83A1-F6EECF244321}">
                <p14:modId xmlns:p14="http://schemas.microsoft.com/office/powerpoint/2010/main" val="216460051"/>
              </p:ext>
            </p:extLst>
          </p:nvPr>
        </p:nvGraphicFramePr>
        <p:xfrm>
          <a:off x="1295400" y="2460625"/>
          <a:ext cx="7010400" cy="3711575"/>
        </p:xfrm>
        <a:graphic>
          <a:graphicData uri="http://schemas.openxmlformats.org/presentationml/2006/ole">
            <mc:AlternateContent xmlns:mc="http://schemas.openxmlformats.org/markup-compatibility/2006">
              <mc:Choice xmlns:v="urn:schemas-microsoft-com:vml" Requires="v">
                <p:oleObj spid="_x0000_s2074" name="Chart" r:id="rId4" imgW="7772400" imgH="4114800" progId="MSGraph.Chart.8">
                  <p:embed followColorScheme="full"/>
                </p:oleObj>
              </mc:Choice>
              <mc:Fallback>
                <p:oleObj name="Chart" r:id="rId4" imgW="7772400" imgH="4114800" progId="MSGraph.Chart.8">
                  <p:embed followColorScheme="full"/>
                  <p:pic>
                    <p:nvPicPr>
                      <p:cNvPr id="0" name=""/>
                      <p:cNvPicPr>
                        <a:picLocks noGrp="1" noChangeAspect="1" noChangeArrowheads="1"/>
                      </p:cNvPicPr>
                      <p:nvPr/>
                    </p:nvPicPr>
                    <p:blipFill>
                      <a:blip r:embed="rId5"/>
                      <a:srcRect/>
                      <a:stretch>
                        <a:fillRect/>
                      </a:stretch>
                    </p:blipFill>
                    <p:spPr bwMode="auto">
                      <a:xfrm>
                        <a:off x="1295400" y="2460625"/>
                        <a:ext cx="7010400" cy="3711575"/>
                      </a:xfrm>
                      <a:prstGeom prst="rect">
                        <a:avLst/>
                      </a:prstGeom>
                      <a:noFill/>
                      <a:ln w="25400">
                        <a:solidFill>
                          <a:srgbClr val="92D050"/>
                        </a:solidFill>
                      </a:ln>
                      <a:extLst/>
                    </p:spPr>
                  </p:pic>
                </p:oleObj>
              </mc:Fallback>
            </mc:AlternateContent>
          </a:graphicData>
        </a:graphic>
      </p:graphicFrame>
      <p:sp>
        <p:nvSpPr>
          <p:cNvPr id="118790" name="Text Box 6"/>
          <p:cNvSpPr txBox="1">
            <a:spLocks noChangeArrowheads="1"/>
          </p:cNvSpPr>
          <p:nvPr/>
        </p:nvSpPr>
        <p:spPr bwMode="auto">
          <a:xfrm>
            <a:off x="990600" y="6172200"/>
            <a:ext cx="556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dirty="0">
                <a:latin typeface="Arial" charset="0"/>
              </a:rPr>
              <a:t>Source: U.S. Census Bureau, Population Division, Interim State Population </a:t>
            </a:r>
            <a:r>
              <a:rPr lang="en-US" sz="1400" b="1" dirty="0" smtClean="0">
                <a:latin typeface="Arial" charset="0"/>
              </a:rPr>
              <a:t>Projections</a:t>
            </a:r>
            <a:endParaRPr lang="en-US" sz="1400" b="1" dirty="0">
              <a:latin typeface="Arial" charset="0"/>
            </a:endParaRPr>
          </a:p>
        </p:txBody>
      </p:sp>
      <p:sp>
        <p:nvSpPr>
          <p:cNvPr id="5" name="Title 3"/>
          <p:cNvSpPr txBox="1">
            <a:spLocks/>
          </p:cNvSpPr>
          <p:nvPr/>
        </p:nvSpPr>
        <p:spPr>
          <a:xfrm>
            <a:off x="426128" y="381001"/>
            <a:ext cx="8260672" cy="1066800"/>
          </a:xfrm>
          <a:prstGeom prst="rect">
            <a:avLst/>
          </a:prstGeom>
          <a:ln w="60325" cmpd="tri">
            <a:solidFill>
              <a:schemeClr val="bg1">
                <a:lumMod val="65000"/>
              </a:schemeClr>
            </a:solidFill>
          </a:ln>
        </p:spPr>
        <p:txBody>
          <a:bodyPr vert="horz" lIns="91440" tIns="45720" rIns="91440" bIns="45720" rtlCol="0" anchor="ctr">
            <a:normAutofit fontScale="60000" lnSpcReduction="20000"/>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endParaRPr lang="en-US" dirty="0" smtClean="0">
              <a:solidFill>
                <a:srgbClr val="629DD1">
                  <a:lumMod val="75000"/>
                </a:srgbClr>
              </a:solidFill>
              <a:latin typeface="Arial Rounded MT Bold" pitchFamily="34" charset="0"/>
            </a:endParaRPr>
          </a:p>
          <a:p>
            <a:r>
              <a:rPr lang="en-US" sz="6000" b="1" cap="none" dirty="0" smtClean="0">
                <a:solidFill>
                  <a:srgbClr val="297FD5">
                    <a:lumMod val="75000"/>
                  </a:srgbClr>
                </a:solidFill>
                <a:latin typeface="Arial Rounded MT Bold" pitchFamily="34" charset="0"/>
              </a:rPr>
              <a:t>Projected Changes in Population</a:t>
            </a:r>
            <a:r>
              <a:rPr lang="en-US" dirty="0" smtClean="0">
                <a:solidFill>
                  <a:srgbClr val="629DD1">
                    <a:lumMod val="75000"/>
                  </a:srgbClr>
                </a:solidFill>
              </a:rPr>
              <a:t/>
            </a:r>
            <a:br>
              <a:rPr lang="en-US" dirty="0" smtClean="0">
                <a:solidFill>
                  <a:srgbClr val="629DD1">
                    <a:lumMod val="75000"/>
                  </a:srgbClr>
                </a:solidFill>
              </a:rPr>
            </a:br>
            <a:endParaRPr lang="en-US" dirty="0">
              <a:solidFill>
                <a:srgbClr val="629DD1">
                  <a:lumMod val="75000"/>
                </a:srgbClr>
              </a:solidFill>
            </a:endParaRPr>
          </a:p>
        </p:txBody>
      </p:sp>
      <p:sp>
        <p:nvSpPr>
          <p:cNvPr id="3" name="Slide Number Placeholder 2"/>
          <p:cNvSpPr>
            <a:spLocks noGrp="1"/>
          </p:cNvSpPr>
          <p:nvPr>
            <p:ph type="sldNum" sz="quarter" idx="12"/>
          </p:nvPr>
        </p:nvSpPr>
        <p:spPr/>
        <p:txBody>
          <a:bodyPr/>
          <a:lstStyle/>
          <a:p>
            <a:fld id="{3DDAE0C6-08EF-4246-BCB5-2C3A7B0C5296}" type="slidenum">
              <a:rPr lang="en-US" smtClean="0"/>
              <a:pPr/>
              <a:t>4</a:t>
            </a:fld>
            <a:endParaRPr lang="en-US" dirty="0"/>
          </a:p>
        </p:txBody>
      </p:sp>
    </p:spTree>
    <p:extLst>
      <p:ext uri="{BB962C8B-B14F-4D97-AF65-F5344CB8AC3E}">
        <p14:creationId xmlns:p14="http://schemas.microsoft.com/office/powerpoint/2010/main" val="164231546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w="60325" cmpd="tri">
            <a:solidFill>
              <a:schemeClr val="bg1">
                <a:lumMod val="65000"/>
              </a:schemeClr>
            </a:solidFill>
          </a:ln>
        </p:spPr>
        <p:txBody>
          <a:bodyPr>
            <a:normAutofit fontScale="90000"/>
          </a:bodyPr>
          <a:lstStyle/>
          <a:p>
            <a:pPr algn="l"/>
            <a:r>
              <a:rPr lang="en-US" b="1" cap="none" dirty="0" smtClean="0">
                <a:solidFill>
                  <a:schemeClr val="accent2">
                    <a:lumMod val="75000"/>
                  </a:schemeClr>
                </a:solidFill>
                <a:latin typeface="Arial Rounded MT Bold" pitchFamily="34" charset="0"/>
              </a:rPr>
              <a:t>EOEA Housing with Supports Programs</a:t>
            </a:r>
            <a:endParaRPr lang="en-US" b="1" cap="none" dirty="0">
              <a:solidFill>
                <a:schemeClr val="accent2">
                  <a:lumMod val="75000"/>
                </a:schemeClr>
              </a:solidFill>
              <a:latin typeface="Arial Rounded MT Bold" pitchFamily="34" charset="0"/>
            </a:endParaRPr>
          </a:p>
        </p:txBody>
      </p:sp>
      <p:sp>
        <p:nvSpPr>
          <p:cNvPr id="2" name="Slide Number Placeholder 1"/>
          <p:cNvSpPr>
            <a:spLocks noGrp="1"/>
          </p:cNvSpPr>
          <p:nvPr>
            <p:ph type="sldNum" sz="quarter" idx="12"/>
          </p:nvPr>
        </p:nvSpPr>
        <p:spPr/>
        <p:txBody>
          <a:bodyPr/>
          <a:lstStyle/>
          <a:p>
            <a:fld id="{3DDAE0C6-08EF-4246-BCB5-2C3A7B0C5296}" type="slidenum">
              <a:rPr lang="en-US" smtClean="0"/>
              <a:pPr/>
              <a:t>5</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443127348"/>
              </p:ext>
            </p:extLst>
          </p:nvPr>
        </p:nvGraphicFramePr>
        <p:xfrm>
          <a:off x="1447800" y="2057400"/>
          <a:ext cx="5867400" cy="3505202"/>
        </p:xfrm>
        <a:graphic>
          <a:graphicData uri="http://schemas.openxmlformats.org/drawingml/2006/table">
            <a:tbl>
              <a:tblPr firstRow="1" bandRow="1">
                <a:tableStyleId>{5C22544A-7EE6-4342-B048-85BDC9FD1C3A}</a:tableStyleId>
              </a:tblPr>
              <a:tblGrid>
                <a:gridCol w="3178175"/>
                <a:gridCol w="2689225"/>
              </a:tblGrid>
              <a:tr h="443466">
                <a:tc>
                  <a:txBody>
                    <a:bodyPr/>
                    <a:lstStyle/>
                    <a:p>
                      <a:r>
                        <a:rPr lang="en-US" dirty="0" smtClean="0">
                          <a:solidFill>
                            <a:schemeClr val="bg1"/>
                          </a:solidFill>
                        </a:rPr>
                        <a:t>Housing</a:t>
                      </a:r>
                      <a:endParaRPr lang="en-US" dirty="0">
                        <a:solidFill>
                          <a:schemeClr val="bg1"/>
                        </a:solidFill>
                      </a:endParaRPr>
                    </a:p>
                  </a:txBody>
                  <a:tcPr>
                    <a:solidFill>
                      <a:srgbClr val="92D050"/>
                    </a:solidFill>
                  </a:tcPr>
                </a:tc>
                <a:tc>
                  <a:txBody>
                    <a:bodyPr/>
                    <a:lstStyle/>
                    <a:p>
                      <a:pPr algn="ctr"/>
                      <a:r>
                        <a:rPr lang="en-US" dirty="0" smtClean="0">
                          <a:solidFill>
                            <a:schemeClr val="bg1"/>
                          </a:solidFill>
                        </a:rPr>
                        <a:t>Current  Units</a:t>
                      </a:r>
                      <a:endParaRPr lang="en-US" dirty="0">
                        <a:solidFill>
                          <a:schemeClr val="bg1"/>
                        </a:solidFill>
                      </a:endParaRPr>
                    </a:p>
                  </a:txBody>
                  <a:tcPr>
                    <a:solidFill>
                      <a:srgbClr val="92D050"/>
                    </a:solidFill>
                  </a:tcPr>
                </a:tc>
              </a:tr>
              <a:tr h="765434">
                <a:tc>
                  <a:txBody>
                    <a:bodyPr/>
                    <a:lstStyle/>
                    <a:p>
                      <a:r>
                        <a:rPr lang="en-US" b="1" dirty="0" smtClean="0"/>
                        <a:t>Supportive</a:t>
                      </a:r>
                      <a:r>
                        <a:rPr lang="en-US" b="1" baseline="0" dirty="0" smtClean="0"/>
                        <a:t> Housing Program  (Public Housing)</a:t>
                      </a:r>
                    </a:p>
                  </a:txBody>
                  <a:tcPr/>
                </a:tc>
                <a:tc>
                  <a:txBody>
                    <a:bodyPr/>
                    <a:lstStyle/>
                    <a:p>
                      <a:pPr algn="ctr"/>
                      <a:r>
                        <a:rPr lang="en-US" b="1" dirty="0" smtClean="0">
                          <a:solidFill>
                            <a:schemeClr val="bg1"/>
                          </a:solidFill>
                        </a:rPr>
                        <a:t>4,587</a:t>
                      </a:r>
                      <a:endParaRPr lang="en-US" b="1" dirty="0">
                        <a:solidFill>
                          <a:schemeClr val="bg1"/>
                        </a:solidFill>
                      </a:endParaRPr>
                    </a:p>
                  </a:txBody>
                  <a:tcPr/>
                </a:tc>
              </a:tr>
              <a:tr h="765434">
                <a:tc>
                  <a:txBody>
                    <a:bodyPr/>
                    <a:lstStyle/>
                    <a:p>
                      <a:r>
                        <a:rPr lang="en-US" b="1" dirty="0" smtClean="0"/>
                        <a:t>Congregate Housing</a:t>
                      </a:r>
                    </a:p>
                    <a:p>
                      <a:r>
                        <a:rPr lang="en-US" b="1" dirty="0" smtClean="0"/>
                        <a:t>(Public Housing)</a:t>
                      </a:r>
                      <a:endParaRPr lang="en-US" b="1" dirty="0"/>
                    </a:p>
                  </a:txBody>
                  <a:tcPr>
                    <a:solidFill>
                      <a:srgbClr val="AECDF0"/>
                    </a:solidFill>
                  </a:tcPr>
                </a:tc>
                <a:tc>
                  <a:txBody>
                    <a:bodyPr/>
                    <a:lstStyle/>
                    <a:p>
                      <a:pPr algn="ctr"/>
                      <a:r>
                        <a:rPr lang="en-US" b="1" dirty="0" smtClean="0">
                          <a:solidFill>
                            <a:schemeClr val="bg1"/>
                          </a:solidFill>
                        </a:rPr>
                        <a:t>   571</a:t>
                      </a:r>
                      <a:endParaRPr lang="en-US" b="1" dirty="0">
                        <a:solidFill>
                          <a:schemeClr val="bg1"/>
                        </a:solidFill>
                      </a:endParaRPr>
                    </a:p>
                  </a:txBody>
                  <a:tcPr>
                    <a:solidFill>
                      <a:srgbClr val="AECDF0"/>
                    </a:solidFill>
                  </a:tcPr>
                </a:tc>
              </a:tr>
              <a:tr h="765434">
                <a:tc>
                  <a:txBody>
                    <a:bodyPr/>
                    <a:lstStyle/>
                    <a:p>
                      <a:r>
                        <a:rPr lang="en-US" b="1" dirty="0" smtClean="0"/>
                        <a:t> ALR  Certificate Program</a:t>
                      </a:r>
                    </a:p>
                    <a:p>
                      <a:r>
                        <a:rPr lang="en-US" b="1" dirty="0" smtClean="0"/>
                        <a:t>(Private Market)</a:t>
                      </a:r>
                      <a:endParaRPr lang="en-US" b="1" dirty="0"/>
                    </a:p>
                  </a:txBody>
                  <a:tcPr>
                    <a:solidFill>
                      <a:schemeClr val="tx2">
                        <a:lumMod val="40000"/>
                        <a:lumOff val="60000"/>
                        <a:alpha val="84000"/>
                      </a:schemeClr>
                    </a:solidFill>
                  </a:tcPr>
                </a:tc>
                <a:tc>
                  <a:txBody>
                    <a:bodyPr/>
                    <a:lstStyle/>
                    <a:p>
                      <a:pPr algn="ctr"/>
                      <a:r>
                        <a:rPr lang="en-US" b="1" dirty="0" smtClean="0">
                          <a:solidFill>
                            <a:schemeClr val="bg1"/>
                          </a:solidFill>
                        </a:rPr>
                        <a:t>13,691 </a:t>
                      </a:r>
                      <a:endParaRPr lang="en-US" b="1" dirty="0">
                        <a:solidFill>
                          <a:schemeClr val="bg1"/>
                        </a:solidFill>
                      </a:endParaRPr>
                    </a:p>
                  </a:txBody>
                  <a:tcPr>
                    <a:solidFill>
                      <a:schemeClr val="tx2">
                        <a:lumMod val="40000"/>
                        <a:lumOff val="60000"/>
                        <a:alpha val="84000"/>
                      </a:schemeClr>
                    </a:solidFill>
                  </a:tcPr>
                </a:tc>
              </a:tr>
              <a:tr h="765434">
                <a:tc>
                  <a:txBody>
                    <a:bodyPr/>
                    <a:lstStyle/>
                    <a:p>
                      <a:r>
                        <a:rPr lang="en-US" b="1" dirty="0" smtClean="0"/>
                        <a:t>CCRC</a:t>
                      </a:r>
                    </a:p>
                    <a:p>
                      <a:r>
                        <a:rPr lang="en-US" b="1" dirty="0" smtClean="0"/>
                        <a:t>(Private Market)</a:t>
                      </a:r>
                      <a:endParaRPr lang="en-US" b="1" dirty="0"/>
                    </a:p>
                  </a:txBody>
                  <a:tcPr>
                    <a:solidFill>
                      <a:srgbClr val="FFBDFF">
                        <a:alpha val="73000"/>
                      </a:srgbClr>
                    </a:solidFill>
                  </a:tcPr>
                </a:tc>
                <a:tc>
                  <a:txBody>
                    <a:bodyPr/>
                    <a:lstStyle/>
                    <a:p>
                      <a:pPr algn="ctr"/>
                      <a:r>
                        <a:rPr lang="en-US" b="1" dirty="0" smtClean="0">
                          <a:solidFill>
                            <a:schemeClr val="bg1"/>
                          </a:solidFill>
                        </a:rPr>
                        <a:t>3,000</a:t>
                      </a:r>
                      <a:endParaRPr lang="en-US" b="1" dirty="0">
                        <a:solidFill>
                          <a:schemeClr val="bg1"/>
                        </a:solidFill>
                      </a:endParaRPr>
                    </a:p>
                  </a:txBody>
                  <a:tcPr>
                    <a:solidFill>
                      <a:srgbClr val="FFBDFF">
                        <a:alpha val="73000"/>
                      </a:srgbClr>
                    </a:solidFill>
                  </a:tcPr>
                </a:tc>
              </a:tr>
            </a:tbl>
          </a:graphicData>
        </a:graphic>
      </p:graphicFrame>
    </p:spTree>
    <p:extLst>
      <p:ext uri="{BB962C8B-B14F-4D97-AF65-F5344CB8AC3E}">
        <p14:creationId xmlns:p14="http://schemas.microsoft.com/office/powerpoint/2010/main" val="158350368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0325" cmpd="tri">
            <a:solidFill>
              <a:schemeClr val="bg1">
                <a:lumMod val="65000"/>
              </a:schemeClr>
            </a:solidFill>
          </a:ln>
        </p:spPr>
        <p:txBody>
          <a:bodyPr>
            <a:normAutofit/>
          </a:bodyPr>
          <a:lstStyle/>
          <a:p>
            <a:pPr algn="l"/>
            <a:r>
              <a:rPr lang="en-US" b="1" cap="none" dirty="0" smtClean="0">
                <a:solidFill>
                  <a:schemeClr val="accent2">
                    <a:lumMod val="75000"/>
                  </a:schemeClr>
                </a:solidFill>
                <a:latin typeface="Arial Rounded MT Bold" pitchFamily="34" charset="0"/>
              </a:rPr>
              <a:t>Supportive Housing Program  </a:t>
            </a:r>
            <a:endParaRPr lang="en-US"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457200" y="1752600"/>
            <a:ext cx="8382000" cy="4419600"/>
          </a:xfrm>
        </p:spPr>
        <p:txBody>
          <a:bodyPr>
            <a:normAutofit fontScale="92500" lnSpcReduction="20000"/>
          </a:bodyPr>
          <a:lstStyle/>
          <a:p>
            <a:pPr marL="411480" lvl="0" indent="-342900">
              <a:lnSpc>
                <a:spcPct val="110000"/>
              </a:lnSpc>
              <a:buClr>
                <a:srgbClr val="92D050"/>
              </a:buClr>
              <a:buFont typeface="Wingdings" panose="05000000000000000000" pitchFamily="2" charset="2"/>
              <a:buChar char="v"/>
            </a:pPr>
            <a:r>
              <a:rPr lang="en-US" sz="2300" b="1" i="1" dirty="0" smtClean="0">
                <a:solidFill>
                  <a:srgbClr val="92D050"/>
                </a:solidFill>
              </a:rPr>
              <a:t>Goal:  Improve </a:t>
            </a:r>
            <a:r>
              <a:rPr lang="en-US" sz="2300" b="1" i="1" dirty="0">
                <a:solidFill>
                  <a:srgbClr val="92D050"/>
                </a:solidFill>
              </a:rPr>
              <a:t>the integration of </a:t>
            </a:r>
            <a:r>
              <a:rPr lang="en-US" sz="2300" b="1" i="1" dirty="0" smtClean="0">
                <a:solidFill>
                  <a:srgbClr val="92D050"/>
                </a:solidFill>
              </a:rPr>
              <a:t> assisted living-like services into affordable housing developments that have units targeted to low-income elders and persons with disabilities.  This model has proven to be a flexible and responsive approach that can handle episodic service needs while at the same time focusing on the strengths and needs of each individual.  </a:t>
            </a:r>
          </a:p>
          <a:p>
            <a:pPr marL="68580" lvl="0" indent="0">
              <a:lnSpc>
                <a:spcPct val="110000"/>
              </a:lnSpc>
              <a:buClr>
                <a:srgbClr val="92D050"/>
              </a:buClr>
              <a:buNone/>
            </a:pPr>
            <a:endParaRPr lang="en-US" sz="2000" dirty="0" smtClean="0">
              <a:solidFill>
                <a:schemeClr val="tx1"/>
              </a:solidFill>
            </a:endParaRPr>
          </a:p>
          <a:p>
            <a:pPr lvl="2" indent="-274320">
              <a:buClr>
                <a:srgbClr val="92D050"/>
              </a:buClr>
              <a:buFont typeface="Webdings" pitchFamily="18" charset="2"/>
              <a:buChar char="4"/>
            </a:pPr>
            <a:r>
              <a:rPr lang="en-US" sz="2000" dirty="0" smtClean="0">
                <a:solidFill>
                  <a:schemeClr val="tx1"/>
                </a:solidFill>
              </a:rPr>
              <a:t>SHP units are located in State and Federal Public Housing Developments throughout Massachusetts.</a:t>
            </a:r>
          </a:p>
          <a:p>
            <a:pPr lvl="1" indent="-274320">
              <a:buClr>
                <a:srgbClr val="92D050"/>
              </a:buClr>
              <a:buFont typeface="Webdings" pitchFamily="18" charset="2"/>
              <a:buChar char="4"/>
            </a:pPr>
            <a:endParaRPr lang="en-US" dirty="0" smtClean="0">
              <a:solidFill>
                <a:schemeClr val="tx1"/>
              </a:solidFill>
            </a:endParaRPr>
          </a:p>
          <a:p>
            <a:pPr lvl="2">
              <a:buClr>
                <a:srgbClr val="92D050"/>
              </a:buClr>
              <a:buFont typeface="Webdings" pitchFamily="18" charset="2"/>
              <a:buChar char="4"/>
            </a:pPr>
            <a:r>
              <a:rPr lang="en-US" sz="2000" dirty="0" smtClean="0">
                <a:solidFill>
                  <a:schemeClr val="tx1"/>
                </a:solidFill>
              </a:rPr>
              <a:t>Currently 31 sites  with 4,791 total residents;</a:t>
            </a:r>
          </a:p>
          <a:p>
            <a:pPr lvl="1">
              <a:buClr>
                <a:srgbClr val="92D050"/>
              </a:buClr>
              <a:buFont typeface="Webdings" pitchFamily="18" charset="2"/>
              <a:buChar char="4"/>
            </a:pPr>
            <a:endParaRPr lang="en-US" dirty="0" smtClean="0">
              <a:solidFill>
                <a:schemeClr val="tx1"/>
              </a:solidFill>
            </a:endParaRPr>
          </a:p>
          <a:p>
            <a:pPr lvl="2">
              <a:buClr>
                <a:srgbClr val="92D050"/>
              </a:buClr>
              <a:buFont typeface="Webdings" pitchFamily="18" charset="2"/>
              <a:buChar char="4"/>
            </a:pPr>
            <a:r>
              <a:rPr lang="en-US" sz="2000" dirty="0" smtClean="0">
                <a:solidFill>
                  <a:schemeClr val="tx1"/>
                </a:solidFill>
              </a:rPr>
              <a:t>19 Aging Services Access Points (ASAP’s) coordinate services for all residents in 31 sites.</a:t>
            </a:r>
          </a:p>
          <a:p>
            <a:pPr marL="114300" indent="0">
              <a:buClr>
                <a:schemeClr val="bg2">
                  <a:lumMod val="10000"/>
                </a:schemeClr>
              </a:buClr>
              <a:buNone/>
            </a:pPr>
            <a:endParaRPr lang="en-US" i="1" dirty="0">
              <a:solidFill>
                <a:schemeClr val="bg2">
                  <a:lumMod val="10000"/>
                </a:schemeClr>
              </a:solidFill>
            </a:endParaRPr>
          </a:p>
          <a:p>
            <a:pPr marL="114300" indent="0">
              <a:buNone/>
            </a:pPr>
            <a:endParaRPr lang="en-US" dirty="0"/>
          </a:p>
        </p:txBody>
      </p:sp>
      <p:sp>
        <p:nvSpPr>
          <p:cNvPr id="4" name="Slide Number Placeholder 3"/>
          <p:cNvSpPr>
            <a:spLocks noGrp="1"/>
          </p:cNvSpPr>
          <p:nvPr>
            <p:ph type="sldNum" sz="quarter" idx="12"/>
          </p:nvPr>
        </p:nvSpPr>
        <p:spPr/>
        <p:txBody>
          <a:bodyPr/>
          <a:lstStyle/>
          <a:p>
            <a:fld id="{3DDAE0C6-08EF-4246-BCB5-2C3A7B0C5296}" type="slidenum">
              <a:rPr lang="en-US" smtClean="0">
                <a:solidFill>
                  <a:srgbClr val="242852"/>
                </a:solidFill>
              </a:rPr>
              <a:pPr/>
              <a:t>6</a:t>
            </a:fld>
            <a:endParaRPr lang="en-US" dirty="0">
              <a:solidFill>
                <a:srgbClr val="242852"/>
              </a:solidFill>
            </a:endParaRPr>
          </a:p>
        </p:txBody>
      </p:sp>
      <p:pic>
        <p:nvPicPr>
          <p:cNvPr id="6" name="Picture 2" descr="C:\Users\dbradley\AppData\Local\Microsoft\Windows\Temporary Internet Files\Content.IE5\T04K60C1\MP90043064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7100" y="457200"/>
            <a:ext cx="1600200" cy="1167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67678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0325" cmpd="tri">
            <a:solidFill>
              <a:schemeClr val="bg1">
                <a:lumMod val="65000"/>
              </a:schemeClr>
            </a:solidFill>
          </a:ln>
        </p:spPr>
        <p:txBody>
          <a:bodyPr>
            <a:normAutofit/>
          </a:bodyPr>
          <a:lstStyle/>
          <a:p>
            <a:r>
              <a:rPr lang="en-US" sz="3200" b="1" cap="none" dirty="0" smtClean="0">
                <a:solidFill>
                  <a:schemeClr val="accent2">
                    <a:lumMod val="75000"/>
                  </a:schemeClr>
                </a:solidFill>
                <a:latin typeface="Arial Rounded MT Bold" pitchFamily="34" charset="0"/>
              </a:rPr>
              <a:t>Supportive Housing Program Services</a:t>
            </a:r>
            <a:endParaRPr lang="en-US" sz="3200"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457200" y="1676400"/>
            <a:ext cx="8229600" cy="4876800"/>
          </a:xfrm>
        </p:spPr>
        <p:txBody>
          <a:bodyPr>
            <a:normAutofit/>
          </a:bodyPr>
          <a:lstStyle/>
          <a:p>
            <a:pPr lvl="0">
              <a:buClr>
                <a:srgbClr val="92D050"/>
              </a:buClr>
              <a:buFont typeface="Webdings" pitchFamily="18" charset="2"/>
              <a:buChar char="4"/>
            </a:pPr>
            <a:r>
              <a:rPr lang="en-US" sz="2600" dirty="0" smtClean="0">
                <a:solidFill>
                  <a:schemeClr val="tx1"/>
                </a:solidFill>
              </a:rPr>
              <a:t>Case management services and assessment;</a:t>
            </a:r>
          </a:p>
          <a:p>
            <a:pPr lvl="0">
              <a:buClr>
                <a:srgbClr val="92D050"/>
              </a:buClr>
              <a:buFont typeface="Webdings" pitchFamily="18" charset="2"/>
              <a:buChar char="4"/>
            </a:pPr>
            <a:endParaRPr lang="en-US" sz="1300" dirty="0" smtClean="0">
              <a:solidFill>
                <a:schemeClr val="tx1"/>
              </a:solidFill>
            </a:endParaRPr>
          </a:p>
          <a:p>
            <a:pPr lvl="0" indent="-274320">
              <a:buClr>
                <a:srgbClr val="92D050"/>
              </a:buClr>
              <a:buFont typeface="Webdings" pitchFamily="18" charset="2"/>
              <a:buChar char="4"/>
            </a:pPr>
            <a:r>
              <a:rPr lang="en-US" sz="2600" dirty="0" smtClean="0">
                <a:solidFill>
                  <a:schemeClr val="tx1"/>
                </a:solidFill>
              </a:rPr>
              <a:t>24 Hour On-call assistance – available for urgent response (also available to provide scheduled personal care services for qualifying residents);</a:t>
            </a:r>
          </a:p>
          <a:p>
            <a:pPr lvl="0">
              <a:buClr>
                <a:srgbClr val="92D050"/>
              </a:buClr>
              <a:buFont typeface="Webdings" pitchFamily="18" charset="2"/>
              <a:buChar char="4"/>
            </a:pPr>
            <a:endParaRPr lang="en-US" sz="1300" dirty="0" smtClean="0">
              <a:solidFill>
                <a:schemeClr val="tx1"/>
              </a:solidFill>
            </a:endParaRPr>
          </a:p>
          <a:p>
            <a:pPr lvl="0" indent="-274320">
              <a:buClr>
                <a:srgbClr val="92D050"/>
              </a:buClr>
              <a:buFont typeface="Webdings" pitchFamily="18" charset="2"/>
              <a:buChar char="4"/>
            </a:pPr>
            <a:r>
              <a:rPr lang="en-US" sz="2600" dirty="0" smtClean="0">
                <a:solidFill>
                  <a:schemeClr val="tx1"/>
                </a:solidFill>
              </a:rPr>
              <a:t>One or two meals daily -usually using the Federal Title III    meals programs;</a:t>
            </a:r>
          </a:p>
          <a:p>
            <a:pPr lvl="0" indent="-274320">
              <a:buClr>
                <a:srgbClr val="92D050"/>
              </a:buClr>
              <a:buFont typeface="Webdings" pitchFamily="18" charset="2"/>
              <a:buChar char="4"/>
            </a:pPr>
            <a:endParaRPr lang="en-US" sz="1200" dirty="0" smtClean="0">
              <a:solidFill>
                <a:schemeClr val="tx1"/>
              </a:solidFill>
            </a:endParaRPr>
          </a:p>
          <a:p>
            <a:pPr lvl="0" indent="-274320">
              <a:buClr>
                <a:srgbClr val="92D050"/>
              </a:buClr>
              <a:buFont typeface="Webdings" pitchFamily="18" charset="2"/>
              <a:buChar char="4"/>
            </a:pPr>
            <a:r>
              <a:rPr lang="en-US" sz="2600" dirty="0" smtClean="0">
                <a:solidFill>
                  <a:schemeClr val="tx1"/>
                </a:solidFill>
              </a:rPr>
              <a:t>Structured social activities – Medication reminders;</a:t>
            </a:r>
          </a:p>
          <a:p>
            <a:pPr lvl="0" indent="-274320">
              <a:buClr>
                <a:srgbClr val="92D050"/>
              </a:buClr>
              <a:buFont typeface="Webdings" pitchFamily="18" charset="2"/>
              <a:buChar char="4"/>
            </a:pPr>
            <a:endParaRPr lang="en-US" sz="1200" dirty="0" smtClean="0">
              <a:solidFill>
                <a:schemeClr val="tx1"/>
              </a:solidFill>
            </a:endParaRPr>
          </a:p>
          <a:p>
            <a:pPr lvl="0" indent="-274320">
              <a:buClr>
                <a:srgbClr val="92D050"/>
              </a:buClr>
              <a:buFont typeface="Webdings" pitchFamily="18" charset="2"/>
              <a:buChar char="4"/>
            </a:pPr>
            <a:r>
              <a:rPr lang="en-US" sz="2600" dirty="0" smtClean="0">
                <a:solidFill>
                  <a:schemeClr val="tx1"/>
                </a:solidFill>
              </a:rPr>
              <a:t>Service coordination – Homemaker services and laundry; </a:t>
            </a:r>
          </a:p>
          <a:p>
            <a:pPr lvl="0">
              <a:buClr>
                <a:schemeClr val="tx1"/>
              </a:buClr>
            </a:pPr>
            <a:endParaRPr lang="en-US" sz="1200" dirty="0">
              <a:solidFill>
                <a:schemeClr val="tx1"/>
              </a:solidFill>
            </a:endParaRPr>
          </a:p>
          <a:p>
            <a:endParaRPr lang="en-US" dirty="0"/>
          </a:p>
          <a:p>
            <a:pPr marL="114300" lvl="0" indent="0">
              <a:buNone/>
            </a:pPr>
            <a:endParaRPr lang="en-US" dirty="0" smtClean="0"/>
          </a:p>
          <a:p>
            <a:pPr lvl="0"/>
            <a:endParaRPr lang="en-US" dirty="0"/>
          </a:p>
        </p:txBody>
      </p:sp>
      <p:sp>
        <p:nvSpPr>
          <p:cNvPr id="4" name="Slide Number Placeholder 3"/>
          <p:cNvSpPr>
            <a:spLocks noGrp="1"/>
          </p:cNvSpPr>
          <p:nvPr>
            <p:ph type="sldNum" sz="quarter" idx="12"/>
          </p:nvPr>
        </p:nvSpPr>
        <p:spPr/>
        <p:txBody>
          <a:bodyPr/>
          <a:lstStyle/>
          <a:p>
            <a:fld id="{3DDAE0C6-08EF-4246-BCB5-2C3A7B0C5296}" type="slidenum">
              <a:rPr lang="en-US" smtClean="0"/>
              <a:pPr/>
              <a:t>7</a:t>
            </a:fld>
            <a:endParaRPr lang="en-US" dirty="0"/>
          </a:p>
        </p:txBody>
      </p:sp>
    </p:spTree>
    <p:extLst>
      <p:ext uri="{BB962C8B-B14F-4D97-AF65-F5344CB8AC3E}">
        <p14:creationId xmlns:p14="http://schemas.microsoft.com/office/powerpoint/2010/main" val="253243380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w="60325" cmpd="tri">
            <a:solidFill>
              <a:schemeClr val="bg1">
                <a:lumMod val="65000"/>
              </a:schemeClr>
            </a:solidFill>
          </a:ln>
        </p:spPr>
        <p:txBody>
          <a:bodyPr>
            <a:normAutofit/>
          </a:bodyPr>
          <a:lstStyle/>
          <a:p>
            <a:pPr algn="l"/>
            <a:r>
              <a:rPr lang="en-US" b="1" cap="none" dirty="0">
                <a:solidFill>
                  <a:schemeClr val="accent2">
                    <a:lumMod val="75000"/>
                  </a:schemeClr>
                </a:solidFill>
                <a:latin typeface="Arial Rounded MT Bold" pitchFamily="34" charset="0"/>
              </a:rPr>
              <a:t>Congregate Housing </a:t>
            </a:r>
            <a:r>
              <a:rPr lang="en-US" b="1" cap="none" dirty="0" smtClean="0">
                <a:solidFill>
                  <a:schemeClr val="accent2">
                    <a:lumMod val="75000"/>
                  </a:schemeClr>
                </a:solidFill>
                <a:latin typeface="Arial Rounded MT Bold" pitchFamily="34" charset="0"/>
              </a:rPr>
              <a:t>Program</a:t>
            </a:r>
            <a:endParaRPr lang="en-US" sz="2200" b="1" cap="none" dirty="0">
              <a:solidFill>
                <a:schemeClr val="accent2">
                  <a:lumMod val="75000"/>
                </a:schemeClr>
              </a:solidFill>
              <a:latin typeface="Arial Rounded MT Bold" pitchFamily="34" charset="0"/>
            </a:endParaRPr>
          </a:p>
        </p:txBody>
      </p:sp>
      <p:sp>
        <p:nvSpPr>
          <p:cNvPr id="5" name="Content Placeholder 4"/>
          <p:cNvSpPr>
            <a:spLocks noGrp="1"/>
          </p:cNvSpPr>
          <p:nvPr>
            <p:ph idx="1"/>
          </p:nvPr>
        </p:nvSpPr>
        <p:spPr>
          <a:xfrm>
            <a:off x="457200" y="1752600"/>
            <a:ext cx="8229600" cy="4876800"/>
          </a:xfrm>
        </p:spPr>
        <p:txBody>
          <a:bodyPr>
            <a:normAutofit fontScale="77500" lnSpcReduction="20000"/>
          </a:bodyPr>
          <a:lstStyle/>
          <a:p>
            <a:pPr marL="525780" lvl="0" indent="-457200">
              <a:lnSpc>
                <a:spcPct val="120000"/>
              </a:lnSpc>
              <a:buClr>
                <a:srgbClr val="92D050"/>
              </a:buClr>
              <a:buFont typeface="Wingdings" panose="05000000000000000000" pitchFamily="2" charset="2"/>
              <a:buChar char="v"/>
            </a:pPr>
            <a:r>
              <a:rPr lang="en-US" sz="2600" b="1" i="1" dirty="0">
                <a:solidFill>
                  <a:srgbClr val="92D050"/>
                </a:solidFill>
              </a:rPr>
              <a:t>Goal:  I</a:t>
            </a:r>
            <a:r>
              <a:rPr lang="en-US" sz="2600" b="1" i="1" dirty="0" smtClean="0">
                <a:solidFill>
                  <a:srgbClr val="92D050"/>
                </a:solidFill>
              </a:rPr>
              <a:t>ncrease </a:t>
            </a:r>
            <a:r>
              <a:rPr lang="en-US" sz="2600" b="1" i="1" dirty="0">
                <a:solidFill>
                  <a:srgbClr val="92D050"/>
                </a:solidFill>
              </a:rPr>
              <a:t>self-sufficiency through the provision  </a:t>
            </a:r>
            <a:r>
              <a:rPr lang="en-US" sz="2600" b="1" i="1" dirty="0" smtClean="0">
                <a:solidFill>
                  <a:srgbClr val="92D050"/>
                </a:solidFill>
              </a:rPr>
              <a:t>of </a:t>
            </a:r>
            <a:r>
              <a:rPr lang="en-US" sz="2600" b="1" i="1" dirty="0">
                <a:solidFill>
                  <a:srgbClr val="92D050"/>
                </a:solidFill>
              </a:rPr>
              <a:t>supportive services in a residential </a:t>
            </a:r>
            <a:r>
              <a:rPr lang="en-US" sz="2600" b="1" i="1" dirty="0" smtClean="0">
                <a:solidFill>
                  <a:srgbClr val="92D050"/>
                </a:solidFill>
              </a:rPr>
              <a:t>setting while providing an alternative housing option for elders and the disabled.   The program is designed to prevent premature or unwanted institutionalization while maximizing the functional independence of individuals as they age by providing safe, affordable and sanitary dwelling units with private living space in a supportive living environment</a:t>
            </a:r>
            <a:r>
              <a:rPr lang="en-US" sz="2600" i="1" dirty="0" smtClean="0">
                <a:solidFill>
                  <a:srgbClr val="92D050"/>
                </a:solidFill>
              </a:rPr>
              <a:t>.</a:t>
            </a:r>
            <a:endParaRPr lang="en-US" sz="2600" i="1" dirty="0">
              <a:solidFill>
                <a:srgbClr val="92D050"/>
              </a:solidFill>
            </a:endParaRPr>
          </a:p>
          <a:p>
            <a:pPr indent="-274320">
              <a:lnSpc>
                <a:spcPct val="110000"/>
              </a:lnSpc>
              <a:buClr>
                <a:srgbClr val="92D050"/>
              </a:buClr>
              <a:buFont typeface="Webdings" pitchFamily="18" charset="2"/>
              <a:buChar char="4"/>
            </a:pPr>
            <a:endParaRPr lang="en-US" sz="1200" dirty="0" smtClean="0">
              <a:solidFill>
                <a:schemeClr val="tx1"/>
              </a:solidFill>
            </a:endParaRPr>
          </a:p>
          <a:p>
            <a:pPr lvl="2" indent="-274320">
              <a:lnSpc>
                <a:spcPct val="110000"/>
              </a:lnSpc>
              <a:buClr>
                <a:srgbClr val="92D050"/>
              </a:buClr>
              <a:buFont typeface="Webdings" pitchFamily="18" charset="2"/>
              <a:buChar char="4"/>
            </a:pPr>
            <a:r>
              <a:rPr lang="en-US" sz="2200" dirty="0" smtClean="0">
                <a:solidFill>
                  <a:schemeClr val="tx1"/>
                </a:solidFill>
              </a:rPr>
              <a:t>49 sites with 494 residents;</a:t>
            </a:r>
          </a:p>
          <a:p>
            <a:pPr lvl="2" indent="-274320">
              <a:lnSpc>
                <a:spcPct val="110000"/>
              </a:lnSpc>
              <a:buClr>
                <a:srgbClr val="92D050"/>
              </a:buClr>
              <a:buFont typeface="Webdings" pitchFamily="18" charset="2"/>
              <a:buChar char="4"/>
            </a:pPr>
            <a:endParaRPr lang="en-US" sz="900" dirty="0" smtClean="0"/>
          </a:p>
          <a:p>
            <a:pPr lvl="2" indent="-274320">
              <a:lnSpc>
                <a:spcPct val="110000"/>
              </a:lnSpc>
              <a:buClr>
                <a:srgbClr val="92D050"/>
              </a:buClr>
              <a:buFont typeface="Webdings" pitchFamily="18" charset="2"/>
              <a:buChar char="4"/>
            </a:pPr>
            <a:r>
              <a:rPr lang="en-US" sz="2200" dirty="0" smtClean="0">
                <a:solidFill>
                  <a:schemeClr val="tx1"/>
                </a:solidFill>
              </a:rPr>
              <a:t>Not </a:t>
            </a:r>
            <a:r>
              <a:rPr lang="en-US" sz="2200" dirty="0">
                <a:solidFill>
                  <a:schemeClr val="tx1"/>
                </a:solidFill>
              </a:rPr>
              <a:t>a nursing home nor a medical care </a:t>
            </a:r>
            <a:r>
              <a:rPr lang="en-US" sz="2200" dirty="0" smtClean="0">
                <a:solidFill>
                  <a:schemeClr val="tx1"/>
                </a:solidFill>
              </a:rPr>
              <a:t>facility;</a:t>
            </a:r>
          </a:p>
          <a:p>
            <a:pPr lvl="2" indent="-274320">
              <a:lnSpc>
                <a:spcPct val="110000"/>
              </a:lnSpc>
              <a:buClr>
                <a:srgbClr val="92D050"/>
              </a:buClr>
              <a:buFont typeface="Webdings" pitchFamily="18" charset="2"/>
              <a:buChar char="4"/>
            </a:pPr>
            <a:endParaRPr lang="en-US" sz="900" dirty="0" smtClean="0">
              <a:solidFill>
                <a:schemeClr val="tx1"/>
              </a:solidFill>
            </a:endParaRPr>
          </a:p>
          <a:p>
            <a:pPr lvl="2" indent="-274320">
              <a:lnSpc>
                <a:spcPct val="120000"/>
              </a:lnSpc>
              <a:buClr>
                <a:srgbClr val="92D050"/>
              </a:buClr>
              <a:buFont typeface="Webdings" pitchFamily="18" charset="2"/>
              <a:buChar char="4"/>
            </a:pPr>
            <a:r>
              <a:rPr lang="en-US" sz="2200" dirty="0">
                <a:solidFill>
                  <a:schemeClr val="tx1"/>
                </a:solidFill>
              </a:rPr>
              <a:t>Eligibility requirements are as follows:  at least 60 years of age or disabled and have applied to a local housing authority and meet the financial guidelines of the state or federal public housing program.</a:t>
            </a:r>
          </a:p>
          <a:p>
            <a:pPr indent="-274320">
              <a:lnSpc>
                <a:spcPct val="120000"/>
              </a:lnSpc>
              <a:buClr>
                <a:srgbClr val="92D050"/>
              </a:buClr>
              <a:buFont typeface="Webdings" pitchFamily="18" charset="2"/>
              <a:buChar char="4"/>
            </a:pPr>
            <a:endParaRPr lang="en-US" sz="900" dirty="0">
              <a:solidFill>
                <a:schemeClr val="tx1"/>
              </a:solidFill>
            </a:endParaRPr>
          </a:p>
          <a:p>
            <a:pPr lvl="2" indent="-274320">
              <a:lnSpc>
                <a:spcPct val="120000"/>
              </a:lnSpc>
              <a:buClr>
                <a:srgbClr val="92D050"/>
              </a:buClr>
              <a:buFont typeface="Webdings" pitchFamily="18" charset="2"/>
              <a:buChar char="4"/>
            </a:pPr>
            <a:r>
              <a:rPr lang="en-US" sz="2200" dirty="0">
                <a:solidFill>
                  <a:schemeClr val="tx1"/>
                </a:solidFill>
              </a:rPr>
              <a:t>Individuals may or may not have a physical and/or cognitive disability, but can participate in a shared living environment.</a:t>
            </a:r>
          </a:p>
          <a:p>
            <a:pPr lvl="2" indent="-274320">
              <a:lnSpc>
                <a:spcPct val="110000"/>
              </a:lnSpc>
              <a:buClr>
                <a:srgbClr val="92D050"/>
              </a:buClr>
              <a:buFont typeface="Webdings" pitchFamily="18" charset="2"/>
              <a:buChar char="4"/>
            </a:pPr>
            <a:endParaRPr lang="en-US" sz="2400" dirty="0">
              <a:solidFill>
                <a:schemeClr val="tx1"/>
              </a:solidFill>
            </a:endParaRPr>
          </a:p>
          <a:p>
            <a:pPr indent="-274320">
              <a:lnSpc>
                <a:spcPct val="110000"/>
              </a:lnSpc>
              <a:buClr>
                <a:srgbClr val="92D050"/>
              </a:buClr>
              <a:buFont typeface="Webdings" pitchFamily="18" charset="2"/>
              <a:buChar char="4"/>
            </a:pPr>
            <a:endParaRPr lang="en-US" sz="1100" dirty="0" smtClean="0"/>
          </a:p>
          <a:p>
            <a:pPr indent="-274320">
              <a:lnSpc>
                <a:spcPct val="110000"/>
              </a:lnSpc>
              <a:buClr>
                <a:schemeClr val="accent2">
                  <a:lumMod val="75000"/>
                </a:schemeClr>
              </a:buClr>
              <a:buFont typeface="Webdings" pitchFamily="18" charset="2"/>
              <a:buChar char="4"/>
            </a:pPr>
            <a:endParaRPr lang="en-US" sz="1100" dirty="0">
              <a:solidFill>
                <a:schemeClr val="tx1"/>
              </a:solidFill>
            </a:endParaRPr>
          </a:p>
          <a:p>
            <a:pPr>
              <a:lnSpc>
                <a:spcPct val="150000"/>
              </a:lnSpc>
            </a:pPr>
            <a:endParaRPr lang="en-US" dirty="0">
              <a:solidFill>
                <a:schemeClr val="tx1"/>
              </a:solidFill>
            </a:endParaRPr>
          </a:p>
          <a:p>
            <a:endParaRPr lang="en-US" dirty="0"/>
          </a:p>
          <a:p>
            <a:pPr>
              <a:buClr>
                <a:schemeClr val="accent2">
                  <a:lumMod val="75000"/>
                </a:schemeClr>
              </a:buClr>
              <a:buFont typeface="Webdings" pitchFamily="18" charset="2"/>
              <a:buChar char="4"/>
            </a:pPr>
            <a:endParaRPr lang="en-US" dirty="0"/>
          </a:p>
        </p:txBody>
      </p:sp>
      <p:sp>
        <p:nvSpPr>
          <p:cNvPr id="2" name="Slide Number Placeholder 1"/>
          <p:cNvSpPr>
            <a:spLocks noGrp="1"/>
          </p:cNvSpPr>
          <p:nvPr>
            <p:ph type="sldNum" sz="quarter" idx="12"/>
          </p:nvPr>
        </p:nvSpPr>
        <p:spPr/>
        <p:txBody>
          <a:bodyPr/>
          <a:lstStyle/>
          <a:p>
            <a:fld id="{3DDAE0C6-08EF-4246-BCB5-2C3A7B0C5296}" type="slidenum">
              <a:rPr lang="en-US" smtClean="0"/>
              <a:pPr/>
              <a:t>8</a:t>
            </a:fld>
            <a:endParaRPr lang="en-US" dirty="0"/>
          </a:p>
        </p:txBody>
      </p:sp>
      <p:pic>
        <p:nvPicPr>
          <p:cNvPr id="6" name="Picture 3" descr="C:\Users\dbradley\AppData\Local\Microsoft\Windows\Temporary Internet Files\Content.IE5\T04K60C1\MP90014912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1600" y="380999"/>
            <a:ext cx="880400" cy="130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043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413072" cy="1039427"/>
          </a:xfrm>
          <a:ln w="60325" cmpd="tri">
            <a:solidFill>
              <a:schemeClr val="bg1">
                <a:lumMod val="65000"/>
              </a:schemeClr>
            </a:solidFill>
          </a:ln>
        </p:spPr>
        <p:txBody>
          <a:bodyPr>
            <a:normAutofit/>
          </a:bodyPr>
          <a:lstStyle/>
          <a:p>
            <a:r>
              <a:rPr lang="en-US" sz="3200" b="1" cap="none" dirty="0" smtClean="0">
                <a:solidFill>
                  <a:schemeClr val="accent2">
                    <a:lumMod val="75000"/>
                  </a:schemeClr>
                </a:solidFill>
                <a:latin typeface="Arial Rounded MT Bold" pitchFamily="34" charset="0"/>
              </a:rPr>
              <a:t>Congregate Housing Program Services</a:t>
            </a:r>
            <a:endParaRPr lang="en-US" sz="3200" b="1" cap="none" dirty="0">
              <a:solidFill>
                <a:schemeClr val="accent2">
                  <a:lumMod val="75000"/>
                </a:schemeClr>
              </a:solidFill>
              <a:latin typeface="Arial Rounded MT Bold" pitchFamily="34" charset="0"/>
            </a:endParaRPr>
          </a:p>
        </p:txBody>
      </p:sp>
      <p:sp>
        <p:nvSpPr>
          <p:cNvPr id="3" name="Content Placeholder 2"/>
          <p:cNvSpPr>
            <a:spLocks noGrp="1"/>
          </p:cNvSpPr>
          <p:nvPr>
            <p:ph idx="1"/>
          </p:nvPr>
        </p:nvSpPr>
        <p:spPr>
          <a:xfrm>
            <a:off x="457200" y="1752600"/>
            <a:ext cx="8229600" cy="4572000"/>
          </a:xfrm>
        </p:spPr>
        <p:txBody>
          <a:bodyPr>
            <a:normAutofit/>
          </a:bodyPr>
          <a:lstStyle/>
          <a:p>
            <a:pPr>
              <a:buClr>
                <a:srgbClr val="92D050"/>
              </a:buClr>
            </a:pPr>
            <a:endParaRPr lang="en-US" sz="1200" dirty="0">
              <a:solidFill>
                <a:schemeClr val="tx1"/>
              </a:solidFill>
            </a:endParaRPr>
          </a:p>
          <a:p>
            <a:pPr indent="-320040">
              <a:buClr>
                <a:srgbClr val="92D050"/>
              </a:buClr>
              <a:buFont typeface="Webdings" pitchFamily="18" charset="2"/>
              <a:buChar char="4"/>
            </a:pPr>
            <a:r>
              <a:rPr lang="en-US" dirty="0" smtClean="0">
                <a:solidFill>
                  <a:schemeClr val="tx1"/>
                </a:solidFill>
              </a:rPr>
              <a:t>Services are made available to aid residents in managing Activities of Daily Living in supportive, but custodial environment.</a:t>
            </a:r>
          </a:p>
          <a:p>
            <a:pPr indent="-320040">
              <a:buClr>
                <a:srgbClr val="92D050"/>
              </a:buClr>
              <a:buFont typeface="Webdings" pitchFamily="18" charset="2"/>
              <a:buChar char="4"/>
            </a:pPr>
            <a:endParaRPr lang="en-US" sz="1100" dirty="0">
              <a:solidFill>
                <a:schemeClr val="tx1"/>
              </a:solidFill>
            </a:endParaRPr>
          </a:p>
          <a:p>
            <a:pPr indent="-320040">
              <a:buClr>
                <a:srgbClr val="92D050"/>
              </a:buClr>
              <a:buFont typeface="Webdings" pitchFamily="18" charset="2"/>
              <a:buChar char="4"/>
            </a:pPr>
            <a:r>
              <a:rPr lang="en-US" dirty="0" smtClean="0">
                <a:solidFill>
                  <a:schemeClr val="tx1"/>
                </a:solidFill>
              </a:rPr>
              <a:t>It </a:t>
            </a:r>
            <a:r>
              <a:rPr lang="en-US" dirty="0">
                <a:solidFill>
                  <a:schemeClr val="tx1"/>
                </a:solidFill>
              </a:rPr>
              <a:t>does not offer 24 hour care and </a:t>
            </a:r>
            <a:r>
              <a:rPr lang="en-US" dirty="0" smtClean="0">
                <a:solidFill>
                  <a:schemeClr val="tx1"/>
                </a:solidFill>
              </a:rPr>
              <a:t>supervision.</a:t>
            </a:r>
          </a:p>
          <a:p>
            <a:pPr indent="-320040">
              <a:buClr>
                <a:srgbClr val="92D050"/>
              </a:buClr>
              <a:buFont typeface="Webdings" pitchFamily="18" charset="2"/>
              <a:buChar char="4"/>
            </a:pPr>
            <a:endParaRPr lang="en-US" sz="1100" dirty="0" smtClean="0">
              <a:solidFill>
                <a:schemeClr val="tx1"/>
              </a:solidFill>
            </a:endParaRPr>
          </a:p>
          <a:p>
            <a:pPr indent="-320040">
              <a:buClr>
                <a:srgbClr val="92D050"/>
              </a:buClr>
              <a:buFont typeface="Webdings" pitchFamily="18" charset="2"/>
              <a:buChar char="4"/>
            </a:pPr>
            <a:r>
              <a:rPr lang="en-US" dirty="0" smtClean="0">
                <a:solidFill>
                  <a:schemeClr val="tx1"/>
                </a:solidFill>
              </a:rPr>
              <a:t>Each </a:t>
            </a:r>
            <a:r>
              <a:rPr lang="en-US" dirty="0">
                <a:solidFill>
                  <a:schemeClr val="tx1"/>
                </a:solidFill>
              </a:rPr>
              <a:t>resident has a private bedroom, but shares one or more of the following: kitchen facilities, dining facilities, and/or bathing </a:t>
            </a:r>
            <a:r>
              <a:rPr lang="en-US" dirty="0" smtClean="0">
                <a:solidFill>
                  <a:schemeClr val="tx1"/>
                </a:solidFill>
              </a:rPr>
              <a:t>facilities.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DDAE0C6-08EF-4246-BCB5-2C3A7B0C5296}" type="slidenum">
              <a:rPr lang="en-US" smtClean="0"/>
              <a:pPr/>
              <a:t>9</a:t>
            </a:fld>
            <a:endParaRPr lang="en-US" dirty="0"/>
          </a:p>
        </p:txBody>
      </p:sp>
    </p:spTree>
    <p:extLst>
      <p:ext uri="{BB962C8B-B14F-4D97-AF65-F5344CB8AC3E}">
        <p14:creationId xmlns:p14="http://schemas.microsoft.com/office/powerpoint/2010/main" val="275312108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spDef>
      <a: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effectLst>
          <a:innerShdw blurRad="63500" dist="50800" dir="2700000">
            <a:prstClr val="black">
              <a:alpha val="50000"/>
            </a:prstClr>
          </a:innerShdw>
        </a:effectLst>
      </a:spPr>
      <a:bodyPr rtlCol="0" anchor="ctr"/>
      <a:lstStyle>
        <a:defPPr algn="ctr">
          <a:defRPr b="1" dirty="0" smtClean="0">
            <a:solidFill>
              <a:schemeClr val="bg2">
                <a:lumMod val="1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1264</TotalTime>
  <Words>1276</Words>
  <Application>Microsoft Office PowerPoint</Application>
  <PresentationFormat>On-screen Show (4:3)</PresentationFormat>
  <Paragraphs>215</Paragraphs>
  <Slides>16</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Apothecary</vt:lpstr>
      <vt:lpstr>Chart</vt:lpstr>
      <vt:lpstr>         Citizen’s Housing and Planning Association  EOEA Housing Presentation Planning for Elder Housing Needs  October 8, 2013</vt:lpstr>
      <vt:lpstr>PowerPoint Presentation</vt:lpstr>
      <vt:lpstr>Housing  For  Seniors</vt:lpstr>
      <vt:lpstr>Over the next 20 years, Massachusetts population growth will occur almost entirely in the 60+ age groups</vt:lpstr>
      <vt:lpstr>EOEA Housing with Supports Programs</vt:lpstr>
      <vt:lpstr>Supportive Housing Program  </vt:lpstr>
      <vt:lpstr>Supportive Housing Program Services</vt:lpstr>
      <vt:lpstr>Congregate Housing Program</vt:lpstr>
      <vt:lpstr>Congregate Housing Program Services</vt:lpstr>
      <vt:lpstr> Assisted Living Residence  Certification Program </vt:lpstr>
      <vt:lpstr>Assisted Living Residence Certification Program - Continued</vt:lpstr>
      <vt:lpstr>Continuing Care Retirement Communities (CCRC)</vt:lpstr>
      <vt:lpstr>Continuing Care Retirement Communities (CCRC) Services</vt:lpstr>
      <vt:lpstr>EOEA’s Agency Networks</vt:lpstr>
      <vt:lpstr>Agency Network Services</vt:lpstr>
      <vt:lpstr> 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Office of Elder Affairs</dc:title>
  <dc:creator>Gina Schaak</dc:creator>
  <cp:lastModifiedBy>Administrator</cp:lastModifiedBy>
  <cp:revision>140</cp:revision>
  <cp:lastPrinted>2013-04-23T20:35:40Z</cp:lastPrinted>
  <dcterms:created xsi:type="dcterms:W3CDTF">2013-04-17T20:03:05Z</dcterms:created>
  <dcterms:modified xsi:type="dcterms:W3CDTF">2013-10-07T13:36:03Z</dcterms:modified>
</cp:coreProperties>
</file>