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268" r:id="rId2"/>
    <p:sldId id="269" r:id="rId3"/>
    <p:sldId id="270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jlEdoiSc0OuO/jxbDpziz/UBH8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084" autoAdjust="0"/>
  </p:normalViewPr>
  <p:slideViewPr>
    <p:cSldViewPr snapToGrid="0">
      <p:cViewPr>
        <p:scale>
          <a:sx n="80" d="100"/>
          <a:sy n="80" d="100"/>
        </p:scale>
        <p:origin x="-25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24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4" Type="http://schemas.openxmlformats.org/officeDocument/2006/relationships/slide" Target="slides/slide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5B6EC-67FA-4DA5-8969-C847A00DCD8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841E2-C342-4C80-A982-3E33890A8F7D}" type="datetimeFigureOut">
              <a:rPr lang="en-US" smtClean="0"/>
              <a:t>2/23/2023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02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urple divider slide">
  <p:cSld name="Purple divider slide">
    <p:bg>
      <p:bgPr>
        <a:solidFill>
          <a:srgbClr val="993399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idx="2"/>
          </p:nvPr>
        </p:nvSpPr>
        <p:spPr>
          <a:xfrm>
            <a:off x="9531349" y="4531563"/>
            <a:ext cx="2025600" cy="20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993399"/>
              </a:buClr>
              <a:buSzPts val="1700"/>
              <a:buFont typeface="Arial"/>
              <a:buChar char="•"/>
              <a:defRPr sz="22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006666"/>
              </a:buClr>
              <a:buSzPts val="1500"/>
              <a:buFont typeface="Merriweather Sans"/>
              <a:buChar char="-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006666"/>
              </a:buClr>
              <a:buSzPts val="770"/>
              <a:buFont typeface="Verdana"/>
              <a:buNone/>
              <a:defRPr sz="1467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None/>
              <a:defRPr sz="1467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38888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 dirty="0"/>
          </a:p>
        </p:txBody>
      </p:sp>
      <p:sp>
        <p:nvSpPr>
          <p:cNvPr id="66" name="Shape 66"/>
          <p:cNvSpPr>
            <a:spLocks noGrp="1"/>
          </p:cNvSpPr>
          <p:nvPr>
            <p:ph type="pic" idx="3"/>
          </p:nvPr>
        </p:nvSpPr>
        <p:spPr>
          <a:xfrm>
            <a:off x="5329732" y="2427717"/>
            <a:ext cx="2025600" cy="20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993399"/>
              </a:buClr>
              <a:buSzPts val="1700"/>
              <a:buFont typeface="Arial"/>
              <a:buChar char="•"/>
              <a:defRPr sz="22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006666"/>
              </a:buClr>
              <a:buSzPts val="1500"/>
              <a:buFont typeface="Merriweather Sans"/>
              <a:buChar char="-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006666"/>
              </a:buClr>
              <a:buSzPts val="770"/>
              <a:buFont typeface="Verdana"/>
              <a:buNone/>
              <a:defRPr sz="1467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None/>
              <a:defRPr sz="1467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38888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 dirty="0"/>
          </a:p>
        </p:txBody>
      </p:sp>
      <p:sp>
        <p:nvSpPr>
          <p:cNvPr id="67" name="Shape 67"/>
          <p:cNvSpPr>
            <a:spLocks noGrp="1"/>
          </p:cNvSpPr>
          <p:nvPr>
            <p:ph type="pic" idx="4"/>
          </p:nvPr>
        </p:nvSpPr>
        <p:spPr>
          <a:xfrm>
            <a:off x="7411295" y="2427717"/>
            <a:ext cx="2025600" cy="20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993399"/>
              </a:buClr>
              <a:buSzPts val="1700"/>
              <a:buFont typeface="Arial"/>
              <a:buChar char="•"/>
              <a:defRPr sz="22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006666"/>
              </a:buClr>
              <a:buSzPts val="1500"/>
              <a:buFont typeface="Merriweather Sans"/>
              <a:buChar char="-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006666"/>
              </a:buClr>
              <a:buSzPts val="770"/>
              <a:buFont typeface="Verdana"/>
              <a:buNone/>
              <a:defRPr sz="1467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None/>
              <a:defRPr sz="1467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38888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 dirty="0"/>
          </a:p>
        </p:txBody>
      </p:sp>
      <p:sp>
        <p:nvSpPr>
          <p:cNvPr id="68" name="Shape 68"/>
          <p:cNvSpPr>
            <a:spLocks noGrp="1"/>
          </p:cNvSpPr>
          <p:nvPr>
            <p:ph type="pic" idx="5"/>
          </p:nvPr>
        </p:nvSpPr>
        <p:spPr>
          <a:xfrm>
            <a:off x="9529183" y="323872"/>
            <a:ext cx="2027767" cy="20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993399"/>
              </a:buClr>
              <a:buSzPts val="1700"/>
              <a:buFont typeface="Arial"/>
              <a:buChar char="•"/>
              <a:defRPr sz="22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006666"/>
              </a:buClr>
              <a:buSzPts val="1500"/>
              <a:buFont typeface="Merriweather Sans"/>
              <a:buChar char="-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006666"/>
              </a:buClr>
              <a:buSzPts val="770"/>
              <a:buFont typeface="Verdana"/>
              <a:buNone/>
              <a:defRPr sz="1467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None/>
              <a:defRPr sz="1467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38888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 dirty="0"/>
          </a:p>
        </p:txBody>
      </p:sp>
      <p:sp>
        <p:nvSpPr>
          <p:cNvPr id="69" name="Shape 69"/>
          <p:cNvSpPr txBox="1">
            <a:spLocks noGrp="1"/>
          </p:cNvSpPr>
          <p:nvPr>
            <p:ph type="ctrTitle"/>
          </p:nvPr>
        </p:nvSpPr>
        <p:spPr>
          <a:xfrm>
            <a:off x="467784" y="1777714"/>
            <a:ext cx="4759237" cy="2452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67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333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333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333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333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/>
          <p:nvPr/>
        </p:nvSpPr>
        <p:spPr>
          <a:xfrm>
            <a:off x="5333044" y="4531563"/>
            <a:ext cx="2025600" cy="20256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9531349" y="2427717"/>
            <a:ext cx="2025600" cy="2025600"/>
          </a:xfrm>
          <a:prstGeom prst="rect">
            <a:avLst/>
          </a:prstGeom>
          <a:solidFill>
            <a:srgbClr val="D3D7D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2" name="Shape 72" descr="CHAPAlogo_clean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861830" y="3092798"/>
            <a:ext cx="1337641" cy="74942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/>
          <p:nvPr/>
        </p:nvSpPr>
        <p:spPr>
          <a:xfrm>
            <a:off x="5333044" y="4531563"/>
            <a:ext cx="2025600" cy="20256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9531349" y="2427717"/>
            <a:ext cx="2025600" cy="2025600"/>
          </a:xfrm>
          <a:prstGeom prst="rect">
            <a:avLst/>
          </a:prstGeom>
          <a:solidFill>
            <a:srgbClr val="D3D7D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Shape 75" descr="CHAPAlogo_clean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861830" y="3092798"/>
            <a:ext cx="1337641" cy="74942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/>
          <p:nvPr/>
        </p:nvSpPr>
        <p:spPr>
          <a:xfrm>
            <a:off x="5333044" y="4531563"/>
            <a:ext cx="2025600" cy="20256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/>
          <p:nvPr/>
        </p:nvSpPr>
        <p:spPr>
          <a:xfrm>
            <a:off x="9531349" y="2427717"/>
            <a:ext cx="2025600" cy="2025600"/>
          </a:xfrm>
          <a:prstGeom prst="rect">
            <a:avLst/>
          </a:prstGeom>
          <a:solidFill>
            <a:srgbClr val="D3D7D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Shape 78" descr="CHAPAlogo_clean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861830" y="3092798"/>
            <a:ext cx="1337641" cy="749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353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ntent">
  <p:cSld name="Three Conten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609600" y="1207008"/>
            <a:ext cx="10972800" cy="287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993399"/>
              </a:buClr>
              <a:buSzPts val="1700"/>
              <a:buFont typeface="Arial"/>
              <a:buNone/>
              <a:defRPr sz="2267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ctr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006666"/>
              </a:buClr>
              <a:buSzPts val="1500"/>
              <a:buFont typeface="Merriweather Sans"/>
              <a:buNone/>
              <a:defRPr sz="20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ctr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006666"/>
              </a:buClr>
              <a:buSzPts val="770"/>
              <a:buFont typeface="Verdana"/>
              <a:buNone/>
              <a:defRPr sz="1467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lnSpc>
                <a:spcPct val="138888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ctr" rtl="0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ctr" rtl="0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ctr" rtl="0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609600" y="280417"/>
            <a:ext cx="10972800" cy="820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067" b="0" i="0" u="none" strike="noStrike" cap="none">
                <a:solidFill>
                  <a:srgbClr val="006666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333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333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333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333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2"/>
          </p:nvPr>
        </p:nvSpPr>
        <p:spPr>
          <a:xfrm>
            <a:off x="609601" y="1828800"/>
            <a:ext cx="3551767" cy="3969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609585" marR="0" lvl="0" indent="-3047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67" b="1" i="0" u="none" strike="noStrike" cap="none">
                <a:solidFill>
                  <a:srgbClr val="9933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1219170" marR="0" lvl="1" indent="-448722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993399"/>
              </a:buClr>
              <a:buSzPts val="1700"/>
              <a:buFont typeface="Arial"/>
              <a:buChar char="•"/>
              <a:defRPr sz="22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828754" marR="0" lvl="2" indent="-304792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006666"/>
              </a:buClr>
              <a:buSzPts val="1100"/>
              <a:buFont typeface="Merriweather Sans"/>
              <a:buNone/>
              <a:defRPr sz="1467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2438339" marR="0" lvl="3" indent="-304792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006666"/>
              </a:buClr>
              <a:buSzPts val="770"/>
              <a:buFont typeface="Verdana"/>
              <a:buNone/>
              <a:defRPr sz="1467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3047924" marR="0" lvl="4" indent="-304792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None/>
              <a:defRPr sz="1467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3657509" marR="0" lvl="5" indent="-304792" algn="l" rtl="0">
              <a:lnSpc>
                <a:spcPct val="138888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4267093" marR="0" lvl="6" indent="-474121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4876678" marR="0" lvl="7" indent="-474121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5486263" marR="0" lvl="8" indent="-474121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3"/>
          </p:nvPr>
        </p:nvSpPr>
        <p:spPr>
          <a:xfrm>
            <a:off x="4320117" y="1827122"/>
            <a:ext cx="3551767" cy="3969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609585" marR="0" lvl="0" indent="-3047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67" b="1" i="0" u="none" strike="noStrike" cap="none">
                <a:solidFill>
                  <a:srgbClr val="9933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1219170" marR="0" lvl="1" indent="-448722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993399"/>
              </a:buClr>
              <a:buSzPts val="1700"/>
              <a:buFont typeface="Arial"/>
              <a:buChar char="•"/>
              <a:defRPr sz="22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828754" marR="0" lvl="2" indent="-304792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006666"/>
              </a:buClr>
              <a:buSzPts val="1100"/>
              <a:buFont typeface="Merriweather Sans"/>
              <a:buNone/>
              <a:defRPr sz="1467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2438339" marR="0" lvl="3" indent="-304792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006666"/>
              </a:buClr>
              <a:buSzPts val="770"/>
              <a:buFont typeface="Verdana"/>
              <a:buNone/>
              <a:defRPr sz="1467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3047924" marR="0" lvl="4" indent="-304792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None/>
              <a:defRPr sz="1467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3657509" marR="0" lvl="5" indent="-304792" algn="l" rtl="0">
              <a:lnSpc>
                <a:spcPct val="138888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4267093" marR="0" lvl="6" indent="-474121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4876678" marR="0" lvl="7" indent="-474121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5486263" marR="0" lvl="8" indent="-474121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4"/>
          </p:nvPr>
        </p:nvSpPr>
        <p:spPr>
          <a:xfrm>
            <a:off x="8030634" y="1828800"/>
            <a:ext cx="3551767" cy="3969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609585" marR="0" lvl="0" indent="-3047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67" b="1" i="0" u="none" strike="noStrike" cap="none">
                <a:solidFill>
                  <a:srgbClr val="9933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1219170" marR="0" lvl="1" indent="-448722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993399"/>
              </a:buClr>
              <a:buSzPts val="1700"/>
              <a:buFont typeface="Arial"/>
              <a:buChar char="•"/>
              <a:defRPr sz="22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828754" marR="0" lvl="2" indent="-304792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006666"/>
              </a:buClr>
              <a:buSzPts val="1100"/>
              <a:buFont typeface="Merriweather Sans"/>
              <a:buNone/>
              <a:defRPr sz="1467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2438339" marR="0" lvl="3" indent="-304792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006666"/>
              </a:buClr>
              <a:buSzPts val="770"/>
              <a:buFont typeface="Verdana"/>
              <a:buNone/>
              <a:defRPr sz="1467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3047924" marR="0" lvl="4" indent="-304792" algn="l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None/>
              <a:defRPr sz="1467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3657509" marR="0" lvl="5" indent="-304792" algn="l" rtl="0">
              <a:lnSpc>
                <a:spcPct val="138888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4267093" marR="0" lvl="6" indent="-474121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4876678" marR="0" lvl="7" indent="-474121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5486263" marR="0" lvl="8" indent="-474121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790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ine with Subtitle">
  <p:cSld name="Line with Subtitle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609600" y="1207008"/>
            <a:ext cx="10972800" cy="287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3399"/>
              </a:buClr>
              <a:buSzPts val="1700"/>
              <a:buFont typeface="Arial"/>
              <a:buNone/>
              <a:defRPr sz="2267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ctr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006666"/>
              </a:buClr>
              <a:buSzPts val="1500"/>
              <a:buFont typeface="Merriweather Sans"/>
              <a:buNone/>
              <a:defRPr sz="20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ctr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006666"/>
              </a:buClr>
              <a:buSzPts val="770"/>
              <a:buFont typeface="Verdana"/>
              <a:buNone/>
              <a:defRPr sz="1467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lnSpc>
                <a:spcPct val="120000"/>
              </a:lnSpc>
              <a:spcBef>
                <a:spcPts val="184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lnSpc>
                <a:spcPct val="138888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ctr" rtl="0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ctr" rtl="0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ctr" rtl="0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667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609600" y="280417"/>
            <a:ext cx="10972800" cy="820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067" b="0" i="0" u="none" strike="noStrike" cap="none">
                <a:solidFill>
                  <a:srgbClr val="006666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333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333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333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333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65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609600" y="280417"/>
            <a:ext cx="10972800" cy="7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067" b="0" i="0" u="none" strike="noStrike" cap="none">
                <a:solidFill>
                  <a:srgbClr val="006666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333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333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333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333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825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09600" y="280417"/>
            <a:ext cx="10972800" cy="7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rgbClr val="006666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09600" y="1597152"/>
            <a:ext cx="109728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36550" algn="l" rtl="0">
              <a:lnSpc>
                <a:spcPct val="120000"/>
              </a:lnSpc>
              <a:spcBef>
                <a:spcPts val="138"/>
              </a:spcBef>
              <a:spcAft>
                <a:spcPts val="0"/>
              </a:spcAft>
              <a:buClr>
                <a:srgbClr val="993399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lnSpc>
                <a:spcPct val="120000"/>
              </a:lnSpc>
              <a:spcBef>
                <a:spcPts val="138"/>
              </a:spcBef>
              <a:spcAft>
                <a:spcPts val="0"/>
              </a:spcAft>
              <a:buClr>
                <a:srgbClr val="006666"/>
              </a:buClr>
              <a:buSzPts val="1500"/>
              <a:buFont typeface="Merriweather Sans"/>
              <a:buChar char="-"/>
              <a:defRPr sz="1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lnSpc>
                <a:spcPct val="120000"/>
              </a:lnSpc>
              <a:spcBef>
                <a:spcPts val="138"/>
              </a:spcBef>
              <a:spcAft>
                <a:spcPts val="0"/>
              </a:spcAft>
              <a:buClr>
                <a:srgbClr val="006666"/>
              </a:buClr>
              <a:buSzPts val="770"/>
              <a:buFont typeface="Verdana"/>
              <a:buNone/>
              <a:defRPr sz="11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lnSpc>
                <a:spcPct val="120000"/>
              </a:lnSpc>
              <a:spcBef>
                <a:spcPts val="138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lnSpc>
                <a:spcPct val="138888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/>
          <p:nvPr/>
        </p:nvSpPr>
        <p:spPr>
          <a:xfrm>
            <a:off x="609600" y="6301994"/>
            <a:ext cx="5708285" cy="308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800" b="0" i="0" u="none" strike="noStrike" cap="none">
                <a:solidFill>
                  <a:srgbClr val="A6A6A6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r>
              <a:rPr lang="en-US" sz="800" b="0" i="0" u="none" strike="noStrike" cap="none" dirty="0">
                <a:solidFill>
                  <a:srgbClr val="A6A6A6"/>
                </a:solidFill>
                <a:latin typeface="Verdana"/>
                <a:ea typeface="Verdana"/>
                <a:cs typeface="Verdana"/>
                <a:sym typeface="Verdana"/>
              </a:rPr>
              <a:t>	© </a:t>
            </a:r>
            <a:r>
              <a:rPr lang="en-US" sz="800" b="0" i="0" u="none" strike="noStrike" cap="none" dirty="0" smtClean="0">
                <a:solidFill>
                  <a:srgbClr val="A6A6A6"/>
                </a:solidFill>
                <a:latin typeface="Verdana"/>
                <a:ea typeface="Verdana"/>
                <a:cs typeface="Verdana"/>
                <a:sym typeface="Verdana"/>
              </a:rPr>
              <a:t>2023 CITIZENS’ HOUSING AND PLANNING ASSOCIATION, INC.</a:t>
            </a:r>
            <a:endParaRPr sz="1867" dirty="0"/>
          </a:p>
        </p:txBody>
      </p:sp>
      <p:pic>
        <p:nvPicPr>
          <p:cNvPr id="13" name="Shape 13" descr="CHAPAlogo_clean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864851" y="6049434"/>
            <a:ext cx="999067" cy="5609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501246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8071" y="280417"/>
            <a:ext cx="9682844" cy="820737"/>
          </a:xfrm>
        </p:spPr>
        <p:txBody>
          <a:bodyPr/>
          <a:lstStyle/>
          <a:p>
            <a:pPr algn="ctr"/>
            <a:r>
              <a:rPr lang="en-US" sz="4500" dirty="0" smtClean="0"/>
              <a:t>DRAFT Budget </a:t>
            </a:r>
            <a:r>
              <a:rPr lang="en-US" sz="4500" dirty="0" smtClean="0"/>
              <a:t>Requests FY2024</a:t>
            </a:r>
            <a:endParaRPr lang="en-US" sz="45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62896"/>
              </p:ext>
            </p:extLst>
          </p:nvPr>
        </p:nvGraphicFramePr>
        <p:xfrm>
          <a:off x="301923" y="1006265"/>
          <a:ext cx="11507639" cy="4488767"/>
        </p:xfrm>
        <a:graphic>
          <a:graphicData uri="http://schemas.openxmlformats.org/drawingml/2006/table">
            <a:tbl>
              <a:tblPr firstRow="1" firstCol="1"/>
              <a:tblGrid>
                <a:gridCol w="1525109">
                  <a:extLst>
                    <a:ext uri="{9D8B030D-6E8A-4147-A177-3AD203B41FA5}">
                      <a16:colId xmlns:a16="http://schemas.microsoft.com/office/drawing/2014/main" val="1710333214"/>
                    </a:ext>
                  </a:extLst>
                </a:gridCol>
                <a:gridCol w="3362172">
                  <a:extLst>
                    <a:ext uri="{9D8B030D-6E8A-4147-A177-3AD203B41FA5}">
                      <a16:colId xmlns:a16="http://schemas.microsoft.com/office/drawing/2014/main" val="3702912540"/>
                    </a:ext>
                  </a:extLst>
                </a:gridCol>
                <a:gridCol w="2460970">
                  <a:extLst>
                    <a:ext uri="{9D8B030D-6E8A-4147-A177-3AD203B41FA5}">
                      <a16:colId xmlns:a16="http://schemas.microsoft.com/office/drawing/2014/main" val="1741181224"/>
                    </a:ext>
                  </a:extLst>
                </a:gridCol>
                <a:gridCol w="2079694">
                  <a:extLst>
                    <a:ext uri="{9D8B030D-6E8A-4147-A177-3AD203B41FA5}">
                      <a16:colId xmlns:a16="http://schemas.microsoft.com/office/drawing/2014/main" val="2573893616"/>
                    </a:ext>
                  </a:extLst>
                </a:gridCol>
                <a:gridCol w="2079694">
                  <a:extLst>
                    <a:ext uri="{9D8B030D-6E8A-4147-A177-3AD203B41FA5}">
                      <a16:colId xmlns:a16="http://schemas.microsoft.com/office/drawing/2014/main" val="1088197097"/>
                    </a:ext>
                  </a:extLst>
                </a:gridCol>
              </a:tblGrid>
              <a:tr h="425659">
                <a:tc>
                  <a:txBody>
                    <a:bodyPr/>
                    <a:lstStyle/>
                    <a:p>
                      <a:pPr marL="0" marR="0" indent="190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Line-Item</a:t>
                      </a:r>
                      <a:endParaRPr lang="en-US" sz="1100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</a:t>
                      </a:r>
                      <a:endParaRPr lang="en-US" sz="1100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100" b="1" dirty="0" smtClean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DRAFT FY2024 </a:t>
                      </a: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Requests</a:t>
                      </a:r>
                      <a:endParaRPr lang="en-US" sz="1100" b="1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FY2023 </a:t>
                      </a: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Requests</a:t>
                      </a:r>
                      <a:endParaRPr lang="en-US" sz="1100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FY2023 Budget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486950"/>
                  </a:ext>
                </a:extLst>
              </a:tr>
              <a:tr h="290222"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7004-9024</a:t>
                      </a:r>
                      <a:endParaRPr lang="en-US" sz="1100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Mass. Rental Voucher Program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250,000,000</a:t>
                      </a:r>
                      <a:endParaRPr lang="en-US" sz="1100" b="1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$200,000,000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154,000,000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†</a:t>
                      </a:r>
                      <a:endParaRPr lang="en-US" sz="1100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28042"/>
                  </a:ext>
                </a:extLst>
              </a:tr>
              <a:tr h="290222"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7004-9030</a:t>
                      </a:r>
                      <a:endParaRPr lang="en-US" sz="1100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Alternative Housing Voucher Program</a:t>
                      </a:r>
                      <a:endParaRPr lang="en-US" sz="1100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26,000,000</a:t>
                      </a:r>
                      <a:endParaRPr lang="en-US" sz="1100" b="1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$19,000,000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$13,685,355‡</a:t>
                      </a:r>
                      <a:endParaRPr lang="en-US" sz="1100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73050"/>
                  </a:ext>
                </a:extLst>
              </a:tr>
              <a:tr h="290222"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7004-9316</a:t>
                      </a:r>
                      <a:endParaRPr lang="en-US" sz="1100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Residential Assistance for Families in Transition</a:t>
                      </a:r>
                      <a:endParaRPr lang="en-US" sz="1100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$250,000,000</a:t>
                      </a:r>
                      <a:endParaRPr lang="en-US" sz="1100" b="1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$250,000,000</a:t>
                      </a:r>
                      <a:endParaRPr lang="en-US" sz="1100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$150,000,000*</a:t>
                      </a:r>
                      <a:endParaRPr lang="en-US" sz="1100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544379"/>
                  </a:ext>
                </a:extLst>
              </a:tr>
              <a:tr h="290222"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7004-9005</a:t>
                      </a:r>
                      <a:endParaRPr lang="en-US" sz="1100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 Housing Operating</a:t>
                      </a:r>
                      <a:endParaRPr lang="en-US" sz="1100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$184,000,000</a:t>
                      </a:r>
                      <a:endParaRPr lang="en-US" sz="1100" b="1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$92,000,000</a:t>
                      </a:r>
                      <a:endParaRPr lang="en-US" sz="1100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$92,000,000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076685"/>
                  </a:ext>
                </a:extLst>
              </a:tr>
              <a:tr h="290222"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7004-3036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Housing Consumer Education Centers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10,185,000</a:t>
                      </a:r>
                      <a:endParaRPr lang="en-US" sz="1100" b="1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$8,200,000</a:t>
                      </a:r>
                      <a:endParaRPr lang="en-US" sz="1100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$9,700,000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577456"/>
                  </a:ext>
                </a:extLst>
              </a:tr>
              <a:tr h="290222"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7004-9007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 Housing Reform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$7,700,000</a:t>
                      </a:r>
                      <a:endParaRPr lang="en-US" sz="1100" b="1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$1,000,000</a:t>
                      </a:r>
                      <a:endParaRPr lang="en-US" sz="1100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$1,000,000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524857"/>
                  </a:ext>
                </a:extLst>
              </a:tr>
              <a:tr h="290222"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7004-0104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Home &amp; Healthy for Good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$8,390,000</a:t>
                      </a:r>
                      <a:endParaRPr lang="en-US" sz="1100" b="1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$6,390,000</a:t>
                      </a:r>
                      <a:endParaRPr lang="en-US" sz="1100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$6,390,000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867398"/>
                  </a:ext>
                </a:extLst>
              </a:tr>
              <a:tr h="290222"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7004-0108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HomeBASE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$60,000,000</a:t>
                      </a:r>
                      <a:endParaRPr lang="en-US" sz="1100" b="1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59,911,201</a:t>
                      </a:r>
                      <a:endParaRPr lang="en-US" sz="1100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$59,411,201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597568"/>
                  </a:ext>
                </a:extLst>
              </a:tr>
              <a:tr h="290222"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7006-0011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Foreclosure &amp; Housing Counseling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$3,050,000</a:t>
                      </a:r>
                      <a:endParaRPr lang="en-US" sz="1100" b="1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$3,050,000</a:t>
                      </a:r>
                      <a:endParaRPr lang="en-US" sz="1100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$3,050,000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284530"/>
                  </a:ext>
                </a:extLst>
              </a:tr>
              <a:tr h="290222"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Access to Counsel Program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$7,000,000</a:t>
                      </a:r>
                      <a:endParaRPr lang="en-US" sz="1100" b="1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373741"/>
                  </a:ext>
                </a:extLst>
              </a:tr>
              <a:tr h="290222"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7004-3045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Tenancy Preservation Program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$1,800,000</a:t>
                      </a:r>
                      <a:endParaRPr lang="en-US" sz="1100" b="1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$1,800,000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$1,800,000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38432"/>
                  </a:ext>
                </a:extLst>
              </a:tr>
              <a:tr h="290222"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4120-4001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MassAccess Registry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$150,000</a:t>
                      </a:r>
                      <a:endParaRPr lang="en-US" sz="1100" b="1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$150,000</a:t>
                      </a:r>
                      <a:endParaRPr lang="en-US" sz="1100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$150,000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353795"/>
                  </a:ext>
                </a:extLst>
              </a:tr>
              <a:tr h="290222"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4000-0007</a:t>
                      </a:r>
                      <a:endParaRPr lang="en-US" sz="1100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Unaccompanied Homeless Youth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12,000,000</a:t>
                      </a:r>
                      <a:endParaRPr lang="en-US" sz="1100" b="1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$10,000,000</a:t>
                      </a:r>
                      <a:endParaRPr lang="en-US" sz="1100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$9,500,000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845242"/>
                  </a:ext>
                </a:extLst>
              </a:tr>
              <a:tr h="290222"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7004-0106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New Lease for Homeless Families</a:t>
                      </a:r>
                      <a:endParaRPr lang="en-US" sz="110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$250,000</a:t>
                      </a:r>
                      <a:endParaRPr lang="en-US" sz="1100" b="1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1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Arial"/>
                        </a:rPr>
                        <a:t>$250,000</a:t>
                      </a: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$250,000</a:t>
                      </a:r>
                      <a:endParaRPr lang="en-US" sz="1100" dirty="0">
                        <a:effectLst/>
                        <a:latin typeface="Savoy Roman"/>
                        <a:ea typeface="MS Mincho"/>
                        <a:cs typeface="Savoy-Roman"/>
                      </a:endParaRPr>
                    </a:p>
                  </a:txBody>
                  <a:tcPr marL="54868" marR="54868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85039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1922" y="5615796"/>
            <a:ext cx="115076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Georgia" panose="02040502050405020303" pitchFamily="18" charset="0"/>
              </a:rPr>
              <a:t>† Includes language to carryover unspent funds from FY22 bringing total FY23 funding for MRVP to an estimated </a:t>
            </a:r>
            <a:r>
              <a:rPr lang="en-US" sz="1000" dirty="0" smtClean="0">
                <a:latin typeface="Georgia" panose="02040502050405020303" pitchFamily="18" charset="0"/>
              </a:rPr>
              <a:t>$</a:t>
            </a:r>
            <a:r>
              <a:rPr lang="en-US" sz="1000" dirty="0">
                <a:latin typeface="Georgia" panose="02040502050405020303" pitchFamily="18" charset="0"/>
              </a:rPr>
              <a:t>175 </a:t>
            </a:r>
            <a:r>
              <a:rPr lang="en-US" sz="1000" dirty="0" smtClean="0">
                <a:latin typeface="Georgia" panose="02040502050405020303" pitchFamily="18" charset="0"/>
              </a:rPr>
              <a:t>million</a:t>
            </a:r>
            <a:endParaRPr lang="en-US" sz="1000" dirty="0">
              <a:latin typeface="Georgia" panose="02040502050405020303" pitchFamily="18" charset="0"/>
            </a:endParaRPr>
          </a:p>
          <a:p>
            <a:r>
              <a:rPr lang="en-US" sz="1000" dirty="0">
                <a:latin typeface="Georgia" panose="02040502050405020303" pitchFamily="18" charset="0"/>
              </a:rPr>
              <a:t>‡ Includes language to carryover unspent funds from FY22 bringing total FY23 funding for AHVP to an estimated </a:t>
            </a:r>
            <a:r>
              <a:rPr lang="en-US" sz="1000" dirty="0" smtClean="0">
                <a:latin typeface="Georgia" panose="02040502050405020303" pitchFamily="18" charset="0"/>
              </a:rPr>
              <a:t>$</a:t>
            </a:r>
            <a:r>
              <a:rPr lang="en-US" sz="1000" dirty="0">
                <a:latin typeface="Georgia" panose="02040502050405020303" pitchFamily="18" charset="0"/>
              </a:rPr>
              <a:t>19.2 </a:t>
            </a:r>
            <a:r>
              <a:rPr lang="en-US" sz="1000" dirty="0" smtClean="0">
                <a:latin typeface="Georgia" panose="02040502050405020303" pitchFamily="18" charset="0"/>
              </a:rPr>
              <a:t>million </a:t>
            </a:r>
            <a:endParaRPr lang="en-US" sz="1000" dirty="0">
              <a:latin typeface="Georgia" panose="02040502050405020303" pitchFamily="18" charset="0"/>
            </a:endParaRPr>
          </a:p>
          <a:p>
            <a:r>
              <a:rPr lang="en-US" sz="1000" dirty="0">
                <a:latin typeface="Georgia" panose="02040502050405020303" pitchFamily="18" charset="0"/>
              </a:rPr>
              <a:t>*</a:t>
            </a:r>
            <a:r>
              <a:rPr lang="en-US" sz="1000" dirty="0" smtClean="0">
                <a:latin typeface="Georgia" panose="02040502050405020303" pitchFamily="18" charset="0"/>
              </a:rPr>
              <a:t> </a:t>
            </a:r>
            <a:r>
              <a:rPr lang="en-US" sz="1000" dirty="0">
                <a:latin typeface="Georgia" panose="02040502050405020303" pitchFamily="18" charset="0"/>
              </a:rPr>
              <a:t>An estimated $60 million in unspent RAFT funds </a:t>
            </a:r>
            <a:r>
              <a:rPr lang="en-US" sz="1000" dirty="0" smtClean="0">
                <a:latin typeface="Georgia" panose="02040502050405020303" pitchFamily="18" charset="0"/>
              </a:rPr>
              <a:t>from FY22 will carryover into FY23 bringing total FY23 funding for RAFT to an estimated $210 million</a:t>
            </a:r>
            <a:endParaRPr lang="en-US" sz="1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887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 smtClean="0"/>
              <a:t>MRVP &amp; AHVP in </a:t>
            </a:r>
            <a:r>
              <a:rPr lang="en-US" sz="4500" dirty="0" smtClean="0"/>
              <a:t>FY2023</a:t>
            </a:r>
            <a:endParaRPr lang="en-US" sz="45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649186"/>
            <a:ext cx="10248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Georgia" panose="02040502050405020303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206939"/>
              </p:ext>
            </p:extLst>
          </p:nvPr>
        </p:nvGraphicFramePr>
        <p:xfrm>
          <a:off x="609600" y="1129178"/>
          <a:ext cx="10439399" cy="3392046"/>
        </p:xfrm>
        <a:graphic>
          <a:graphicData uri="http://schemas.openxmlformats.org/drawingml/2006/table">
            <a:tbl>
              <a:tblPr firstRow="1" firstCol="1" bandRow="1"/>
              <a:tblGrid>
                <a:gridCol w="5615253">
                  <a:extLst>
                    <a:ext uri="{9D8B030D-6E8A-4147-A177-3AD203B41FA5}">
                      <a16:colId xmlns:a16="http://schemas.microsoft.com/office/drawing/2014/main" val="554622046"/>
                    </a:ext>
                  </a:extLst>
                </a:gridCol>
                <a:gridCol w="2602191">
                  <a:extLst>
                    <a:ext uri="{9D8B030D-6E8A-4147-A177-3AD203B41FA5}">
                      <a16:colId xmlns:a16="http://schemas.microsoft.com/office/drawing/2014/main" val="2947456392"/>
                    </a:ext>
                  </a:extLst>
                </a:gridCol>
                <a:gridCol w="2221955">
                  <a:extLst>
                    <a:ext uri="{9D8B030D-6E8A-4147-A177-3AD203B41FA5}">
                      <a16:colId xmlns:a16="http://schemas.microsoft.com/office/drawing/2014/main" val="482608792"/>
                    </a:ext>
                  </a:extLst>
                </a:gridCol>
              </a:tblGrid>
              <a:tr h="2536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MRVP</a:t>
                      </a:r>
                      <a:endParaRPr lang="en-US" sz="14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AHVP</a:t>
                      </a:r>
                      <a:endParaRPr lang="en-US" sz="14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999773"/>
                  </a:ext>
                </a:extLst>
              </a:tr>
              <a:tr h="3487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FY2023 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projected spending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$154,275,496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$10,976,642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813667"/>
                  </a:ext>
                </a:extLst>
              </a:tr>
              <a:tr h="3487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Estimated FY2023 surplus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$19,000,000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$8,200,000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936037"/>
                  </a:ext>
                </a:extLst>
              </a:tr>
              <a:tr h="3487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Mobile </a:t>
                      </a:r>
                      <a:r>
                        <a:rPr lang="en-US" sz="1400" b="0" dirty="0" smtClean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vouchers</a:t>
                      </a:r>
                      <a:r>
                        <a:rPr lang="en-US" sz="1400" dirty="0" smtClean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sng" dirty="0" smtClean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leased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5,238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695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484232"/>
                  </a:ext>
                </a:extLst>
              </a:tr>
              <a:tr h="3487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Mobile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vouchers </a:t>
                      </a:r>
                      <a:r>
                        <a:rPr lang="en-US" sz="1400" u="sng" dirty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allocated</a:t>
                      </a:r>
                      <a:endParaRPr lang="en-US" sz="1400" u="sng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6,353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1,150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757469"/>
                  </a:ext>
                </a:extLst>
              </a:tr>
              <a:tr h="3487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</a:t>
                      </a:r>
                      <a:r>
                        <a:rPr lang="en-US" sz="1400" b="1" u="none" baseline="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-Based</a:t>
                      </a:r>
                      <a:r>
                        <a:rPr lang="en-US" sz="1400" b="0" u="none" baseline="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vouchers </a:t>
                      </a:r>
                      <a:r>
                        <a:rPr lang="en-US" sz="1400" b="0" u="sng" baseline="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leased</a:t>
                      </a:r>
                      <a:endParaRPr lang="en-US" sz="1400" b="1" u="none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4,229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n/a*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681235"/>
                  </a:ext>
                </a:extLst>
              </a:tr>
              <a:tr h="3487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Project-Based</a:t>
                      </a:r>
                      <a:r>
                        <a:rPr lang="en-US" sz="1400" b="0" u="none" baseline="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vouchers </a:t>
                      </a:r>
                      <a:r>
                        <a:rPr lang="en-US" sz="1400" b="0" u="sng" baseline="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allocated</a:t>
                      </a:r>
                      <a:endParaRPr lang="en-US" sz="1400" b="0" u="none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6,322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56890"/>
                  </a:ext>
                </a:extLst>
              </a:tr>
              <a:tr h="3487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  <a:r>
                        <a:rPr lang="en-US" sz="1400" b="1" dirty="0" smtClean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leased</a:t>
                      </a:r>
                      <a:r>
                        <a:rPr lang="en-US" sz="1400" dirty="0" smtClean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vouchers (mobile</a:t>
                      </a:r>
                      <a:r>
                        <a:rPr lang="en-US" sz="1400" baseline="0" dirty="0" smtClean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&amp; </a:t>
                      </a:r>
                      <a:r>
                        <a:rPr lang="en-US" sz="1400" baseline="0" dirty="0" smtClean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project-based)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9,467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931795"/>
                  </a:ext>
                </a:extLst>
              </a:tr>
              <a:tr h="3487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</a:t>
                      </a:r>
                      <a:r>
                        <a:rPr lang="en-US" sz="1400" b="1" dirty="0" smtClean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allocated</a:t>
                      </a:r>
                      <a:r>
                        <a:rPr lang="en-US" sz="1400" dirty="0" smtClean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vouchers (mobile</a:t>
                      </a:r>
                      <a:r>
                        <a:rPr lang="en-US" sz="1400" baseline="0" dirty="0" smtClean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&amp; project-based) 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12,675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451876"/>
                  </a:ext>
                </a:extLst>
              </a:tr>
              <a:tr h="3487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Monthly subsidy cost</a:t>
                      </a:r>
                      <a:r>
                        <a:rPr lang="en-US" sz="1400" baseline="0" dirty="0" smtClean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per </a:t>
                      </a:r>
                      <a:r>
                        <a:rPr lang="en-US" sz="1400" dirty="0" smtClean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voucher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$1,267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$1,176</a:t>
                      </a:r>
                      <a:endParaRPr lang="en-US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6337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09600" y="4567483"/>
            <a:ext cx="10439399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100" i="1" dirty="0" smtClean="0">
                <a:latin typeface="Georgia" panose="02040502050405020303" pitchFamily="18" charset="0"/>
              </a:rPr>
              <a:t>*AHVP does not have project-based vouchers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Georgia" panose="02040502050405020303" pitchFamily="18" charset="0"/>
              </a:rPr>
              <a:t>All data from </a:t>
            </a:r>
            <a:r>
              <a:rPr lang="en-US" sz="1200" dirty="0">
                <a:latin typeface="Georgia" panose="02040502050405020303" pitchFamily="18" charset="0"/>
              </a:rPr>
              <a:t>the Department of Housing and Community </a:t>
            </a:r>
            <a:r>
              <a:rPr lang="en-US" sz="1200" dirty="0" smtClean="0">
                <a:latin typeface="Georgia" panose="02040502050405020303" pitchFamily="18" charset="0"/>
              </a:rPr>
              <a:t>Development as of January 2023</a:t>
            </a:r>
            <a:endParaRPr lang="en-US" sz="1200" dirty="0">
              <a:latin typeface="Georgia" panose="02040502050405020303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Georgia" panose="02040502050405020303" pitchFamily="18" charset="0"/>
              </a:rPr>
              <a:t>No </a:t>
            </a:r>
            <a:r>
              <a:rPr lang="en-US" sz="1200" dirty="0">
                <a:latin typeface="Georgia" panose="02040502050405020303" pitchFamily="18" charset="0"/>
              </a:rPr>
              <a:t>new </a:t>
            </a:r>
            <a:r>
              <a:rPr lang="en-US" sz="1200" b="1" dirty="0" smtClean="0">
                <a:latin typeface="Georgia" panose="02040502050405020303" pitchFamily="18" charset="0"/>
              </a:rPr>
              <a:t>mobile</a:t>
            </a:r>
            <a:r>
              <a:rPr lang="en-US" sz="1200" dirty="0" smtClean="0">
                <a:latin typeface="Georgia" panose="02040502050405020303" pitchFamily="18" charset="0"/>
              </a:rPr>
              <a:t> MRVP vouchers </a:t>
            </a:r>
            <a:r>
              <a:rPr lang="en-US" sz="1200" dirty="0">
                <a:latin typeface="Georgia" panose="02040502050405020303" pitchFamily="18" charset="0"/>
              </a:rPr>
              <a:t>issued in </a:t>
            </a:r>
            <a:r>
              <a:rPr lang="en-US" sz="1200" dirty="0" smtClean="0">
                <a:latin typeface="Georgia" panose="02040502050405020303" pitchFamily="18" charset="0"/>
              </a:rPr>
              <a:t>FY2023; 200 </a:t>
            </a:r>
            <a:r>
              <a:rPr lang="en-US" sz="1200" b="1" dirty="0" smtClean="0">
                <a:latin typeface="Georgia" panose="02040502050405020303" pitchFamily="18" charset="0"/>
              </a:rPr>
              <a:t>project-based</a:t>
            </a:r>
            <a:r>
              <a:rPr lang="en-US" sz="1200" dirty="0" smtClean="0">
                <a:latin typeface="Georgia" panose="02040502050405020303" pitchFamily="18" charset="0"/>
              </a:rPr>
              <a:t> MRVPs issued in FY2023 </a:t>
            </a:r>
            <a:endParaRPr lang="en-US" sz="1200" dirty="0" smtClean="0">
              <a:latin typeface="Georgia" panose="02040502050405020303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Georgia" panose="02040502050405020303" pitchFamily="18" charset="0"/>
              </a:rPr>
              <a:t>MRVP to be integrated into CHAMP – expected by September 2023 – eligibility screening will also become centralized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Georgia" panose="02040502050405020303" pitchFamily="18" charset="0"/>
              </a:rPr>
              <a:t>MRVP monthly</a:t>
            </a:r>
            <a:r>
              <a:rPr lang="en-US" sz="1200" dirty="0" smtClean="0">
                <a:latin typeface="Georgia" panose="02040502050405020303" pitchFamily="18" charset="0"/>
              </a:rPr>
              <a:t> cost </a:t>
            </a:r>
            <a:r>
              <a:rPr lang="en-US" sz="1200" dirty="0" smtClean="0">
                <a:latin typeface="Georgia" panose="02040502050405020303" pitchFamily="18" charset="0"/>
              </a:rPr>
              <a:t>went up from $</a:t>
            </a:r>
            <a:r>
              <a:rPr lang="en-US" sz="1200" dirty="0" smtClean="0">
                <a:latin typeface="Georgia" panose="02040502050405020303" pitchFamily="18" charset="0"/>
              </a:rPr>
              <a:t>1,168 </a:t>
            </a:r>
            <a:r>
              <a:rPr lang="en-US" sz="1200" dirty="0" smtClean="0">
                <a:latin typeface="Georgia" panose="02040502050405020303" pitchFamily="18" charset="0"/>
              </a:rPr>
              <a:t>in July 2022 to $</a:t>
            </a:r>
            <a:r>
              <a:rPr lang="en-US" sz="1200" dirty="0" smtClean="0">
                <a:latin typeface="Georgia" panose="02040502050405020303" pitchFamily="18" charset="0"/>
              </a:rPr>
              <a:t>1,267 </a:t>
            </a:r>
            <a:r>
              <a:rPr lang="en-US" sz="1200" dirty="0" smtClean="0">
                <a:latin typeface="Georgia" panose="02040502050405020303" pitchFamily="18" charset="0"/>
              </a:rPr>
              <a:t>in January </a:t>
            </a:r>
            <a:r>
              <a:rPr lang="en-US" sz="1200" dirty="0" smtClean="0">
                <a:latin typeface="Georgia" panose="02040502050405020303" pitchFamily="18" charset="0"/>
              </a:rPr>
              <a:t>2023 – reflects program changes made, including moving to a rent standard, including utilities, and lowering tenant rent share to 30% of income (for comparison,</a:t>
            </a:r>
            <a:r>
              <a:rPr lang="en-US" sz="1200" dirty="0" smtClean="0">
                <a:latin typeface="Georgia" panose="02040502050405020303" pitchFamily="18" charset="0"/>
              </a:rPr>
              <a:t> </a:t>
            </a:r>
            <a:r>
              <a:rPr lang="en-US" sz="1200" dirty="0" smtClean="0">
                <a:latin typeface="Georgia" panose="02040502050405020303" pitchFamily="18" charset="0"/>
              </a:rPr>
              <a:t>Section </a:t>
            </a:r>
            <a:r>
              <a:rPr lang="en-US" sz="1200" dirty="0" smtClean="0">
                <a:latin typeface="Georgia" panose="02040502050405020303" pitchFamily="18" charset="0"/>
              </a:rPr>
              <a:t>8 </a:t>
            </a:r>
            <a:r>
              <a:rPr lang="en-US" sz="1200" dirty="0" smtClean="0">
                <a:latin typeface="Georgia" panose="02040502050405020303" pitchFamily="18" charset="0"/>
              </a:rPr>
              <a:t>per </a:t>
            </a:r>
            <a:r>
              <a:rPr lang="en-US" sz="1200" dirty="0" smtClean="0">
                <a:latin typeface="Georgia" panose="02040502050405020303" pitchFamily="18" charset="0"/>
              </a:rPr>
              <a:t>month </a:t>
            </a:r>
            <a:r>
              <a:rPr lang="en-US" sz="1200" dirty="0" smtClean="0">
                <a:latin typeface="Georgia" panose="02040502050405020303" pitchFamily="18" charset="0"/>
              </a:rPr>
              <a:t>cost is about </a:t>
            </a:r>
            <a:r>
              <a:rPr lang="en-US" sz="1200" dirty="0" smtClean="0">
                <a:latin typeface="Georgia" panose="02040502050405020303" pitchFamily="18" charset="0"/>
              </a:rPr>
              <a:t>$</a:t>
            </a:r>
            <a:r>
              <a:rPr lang="en-US" sz="1200" dirty="0" smtClean="0">
                <a:latin typeface="Georgia" panose="02040502050405020303" pitchFamily="18" charset="0"/>
              </a:rPr>
              <a:t>1,250)</a:t>
            </a:r>
            <a:endParaRPr lang="en-US" sz="12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713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500" dirty="0" smtClean="0"/>
              <a:t>RAFT Expenditure in FY2023</a:t>
            </a:r>
            <a:endParaRPr lang="en-US" sz="4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" y="1266825"/>
            <a:ext cx="10182225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461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CHAPAPresentationTemplate">
  <a:themeElements>
    <a:clrScheme name="Custom 155">
      <a:dk1>
        <a:srgbClr val="000000"/>
      </a:dk1>
      <a:lt1>
        <a:srgbClr val="FFFFFF"/>
      </a:lt1>
      <a:dk2>
        <a:srgbClr val="000000"/>
      </a:dk2>
      <a:lt2>
        <a:srgbClr val="E5E8E8"/>
      </a:lt2>
      <a:accent1>
        <a:srgbClr val="0096D6"/>
      </a:accent1>
      <a:accent2>
        <a:srgbClr val="F05332"/>
      </a:accent2>
      <a:accent3>
        <a:srgbClr val="B7CA34"/>
      </a:accent3>
      <a:accent4>
        <a:srgbClr val="822980"/>
      </a:accent4>
      <a:accent5>
        <a:srgbClr val="87898B"/>
      </a:accent5>
      <a:accent6>
        <a:srgbClr val="B9B8BB"/>
      </a:accent6>
      <a:hlink>
        <a:srgbClr val="0096D6"/>
      </a:hlink>
      <a:folHlink>
        <a:srgbClr val="8229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421</Words>
  <Application>Microsoft Office PowerPoint</Application>
  <PresentationFormat>Widescreen</PresentationFormat>
  <Paragraphs>117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Georgia</vt:lpstr>
      <vt:lpstr>Merriweather Sans</vt:lpstr>
      <vt:lpstr>MS Mincho</vt:lpstr>
      <vt:lpstr>Savoy Roman</vt:lpstr>
      <vt:lpstr>Savoy-Roman</vt:lpstr>
      <vt:lpstr>Times New Roman</vt:lpstr>
      <vt:lpstr>Verdana</vt:lpstr>
      <vt:lpstr>2018CHAPAPresentationTemplate</vt:lpstr>
      <vt:lpstr>DRAFT Budget Requests FY2024</vt:lpstr>
      <vt:lpstr>MRVP &amp; AHVP in FY2023</vt:lpstr>
      <vt:lpstr>RAFT Expenditure in FY2023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Shupin</dc:creator>
  <cp:lastModifiedBy>Eric Shupin</cp:lastModifiedBy>
  <cp:revision>22</cp:revision>
  <dcterms:created xsi:type="dcterms:W3CDTF">2023-01-23T01:15:07Z</dcterms:created>
  <dcterms:modified xsi:type="dcterms:W3CDTF">2023-02-23T21:37:47Z</dcterms:modified>
</cp:coreProperties>
</file>